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1" r:id="rId4"/>
    <p:sldId id="260" r:id="rId5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142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56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891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84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09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61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37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4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291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73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4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D06E-4176-492E-958D-F05E00D9AF58}" type="datetimeFigureOut">
              <a:rPr lang="ko-KR" altLang="en-US" smtClean="0"/>
              <a:t>2014-12-10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50DF-C4D5-4617-BC9D-D059839B0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33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ttefoundation.or.kr/inquiryWrite.d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ttefoundation.or.kr/inquiryWrite.d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400" b="1" dirty="0" smtClean="0"/>
              <a:t>1. </a:t>
            </a:r>
            <a:r>
              <a:rPr lang="ko-KR" altLang="en-US" sz="1400" b="1" dirty="0" smtClean="0"/>
              <a:t>희망장학금 </a:t>
            </a:r>
            <a:endParaRPr lang="en-US" altLang="ko-KR" sz="1400" b="1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1) </a:t>
            </a:r>
            <a:r>
              <a:rPr lang="ko-KR" altLang="en-US" sz="1200" dirty="0" smtClean="0"/>
              <a:t>선발대상 </a:t>
            </a:r>
            <a:r>
              <a:rPr lang="en-US" altLang="ko-KR" sz="1200" dirty="0" smtClean="0"/>
              <a:t>: 33</a:t>
            </a:r>
            <a:r>
              <a:rPr lang="ko-KR" altLang="en-US" sz="1200" dirty="0" smtClean="0"/>
              <a:t>개 지정대학교 재학생</a:t>
            </a:r>
            <a:endParaRPr lang="en-US" altLang="ko-KR" sz="1200" dirty="0" smtClean="0"/>
          </a:p>
          <a:p>
            <a:pPr marL="0" indent="0" latinLnBrk="0">
              <a:lnSpc>
                <a:spcPct val="115000"/>
              </a:lnSpc>
              <a:buNone/>
            </a:pPr>
            <a:r>
              <a:rPr lang="en-US" altLang="ko-KR" sz="1200" b="0" kern="100" dirty="0" smtClean="0">
                <a:solidFill>
                  <a:schemeClr val="tx1"/>
                </a:solidFill>
                <a:effectLst/>
              </a:rPr>
              <a:t>  [</a:t>
            </a:r>
            <a:r>
              <a:rPr lang="ko-KR" altLang="ko-KR" sz="1200" b="0" kern="100" dirty="0" smtClean="0">
                <a:solidFill>
                  <a:schemeClr val="tx1"/>
                </a:solidFill>
                <a:effectLst/>
              </a:rPr>
              <a:t>지정대학교</a:t>
            </a:r>
            <a:r>
              <a:rPr lang="en-US" altLang="ko-KR" sz="1200" b="0" kern="100" dirty="0" smtClean="0">
                <a:solidFill>
                  <a:schemeClr val="tx1"/>
                </a:solidFill>
                <a:effectLst/>
              </a:rPr>
              <a:t>]</a:t>
            </a:r>
            <a:endParaRPr lang="ko-KR" altLang="ko-KR" sz="1200" b="0" kern="100" dirty="0" smtClean="0">
              <a:solidFill>
                <a:schemeClr val="tx1"/>
              </a:solidFill>
              <a:effectLst/>
            </a:endParaRPr>
          </a:p>
          <a:p>
            <a:pPr marL="0" indent="0" latinLnBrk="0">
              <a:lnSpc>
                <a:spcPct val="115000"/>
              </a:lnSpc>
              <a:buNone/>
            </a:pP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   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가톨릭대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강원대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건국대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경북대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경상대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경희대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고려대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동국대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부산대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서강대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서울대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서울시립대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성균관대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숙명여대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       </a:t>
            </a:r>
          </a:p>
          <a:p>
            <a:pPr marL="0" indent="0" latinLnBrk="0">
              <a:lnSpc>
                <a:spcPct val="115000"/>
              </a:lnSpc>
              <a:buNone/>
            </a:pPr>
            <a:r>
              <a:rPr lang="en-US" altLang="ko-KR" sz="1200" kern="0" dirty="0"/>
              <a:t> </a:t>
            </a:r>
            <a:r>
              <a:rPr lang="en-US" altLang="ko-KR" sz="1200" kern="0" dirty="0" smtClean="0"/>
              <a:t>  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아주대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연세대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err="1" smtClean="0">
                <a:solidFill>
                  <a:schemeClr val="tx1"/>
                </a:solidFill>
                <a:effectLst/>
              </a:rPr>
              <a:t>영남대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UNIST,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울산대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이화여대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인제대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인하대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전남대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전북대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제주대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조선대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중앙대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창원대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충남대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</a:p>
          <a:p>
            <a:pPr marL="0" indent="0" latinLnBrk="0">
              <a:lnSpc>
                <a:spcPct val="115000"/>
              </a:lnSpc>
              <a:buNone/>
            </a:pPr>
            <a:r>
              <a:rPr lang="en-US" altLang="ko-KR" sz="1200" kern="0" dirty="0"/>
              <a:t> </a:t>
            </a:r>
            <a:r>
              <a:rPr lang="en-US" altLang="ko-KR" sz="1200" kern="0" dirty="0" smtClean="0"/>
              <a:t>  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충북대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한국외대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한림대</a:t>
            </a:r>
            <a:r>
              <a:rPr lang="en-US" altLang="ko-KR" sz="1200" b="0" kern="0" dirty="0" smtClean="0">
                <a:solidFill>
                  <a:schemeClr val="tx1"/>
                </a:solidFill>
                <a:effectLst/>
              </a:rPr>
              <a:t>, </a:t>
            </a:r>
            <a:r>
              <a:rPr lang="ko-KR" altLang="ko-KR" sz="1200" b="0" kern="0" dirty="0" smtClean="0">
                <a:solidFill>
                  <a:schemeClr val="tx1"/>
                </a:solidFill>
                <a:effectLst/>
              </a:rPr>
              <a:t>한양대</a:t>
            </a:r>
            <a:endParaRPr lang="en-US" altLang="ko-KR" sz="1200" dirty="0" smtClean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/>
              <a:t>     2) </a:t>
            </a:r>
            <a:r>
              <a:rPr lang="ko-KR" altLang="en-US" sz="1200" dirty="0" smtClean="0"/>
              <a:t>지원자격 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</a:t>
            </a:r>
            <a:r>
              <a:rPr lang="en-US" altLang="ko-KR" sz="1200" dirty="0" smtClean="0">
                <a:latin typeface="맑은 고딕"/>
                <a:ea typeface="맑은 고딕"/>
              </a:rPr>
              <a:t>①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경제여건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한국장학재단 </a:t>
            </a:r>
            <a:r>
              <a:rPr lang="ko-KR" altLang="en-US" sz="1200" dirty="0" err="1" smtClean="0"/>
              <a:t>소득분위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5</a:t>
            </a:r>
            <a:r>
              <a:rPr lang="ko-KR" altLang="en-US" sz="1200" dirty="0" err="1" smtClean="0"/>
              <a:t>분위</a:t>
            </a:r>
            <a:r>
              <a:rPr lang="ko-KR" altLang="en-US" sz="1200" dirty="0" smtClean="0"/>
              <a:t> 이하 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</a:t>
            </a:r>
            <a:r>
              <a:rPr lang="ko-KR" altLang="en-US" sz="1200" dirty="0" smtClean="0"/>
              <a:t>또는 가계소득 </a:t>
            </a:r>
            <a:r>
              <a:rPr lang="en-US" altLang="ko-KR" sz="1200" dirty="0" smtClean="0"/>
              <a:t>5</a:t>
            </a:r>
            <a:r>
              <a:rPr lang="ko-KR" altLang="en-US" sz="1200" dirty="0" err="1" smtClean="0"/>
              <a:t>천만원</a:t>
            </a:r>
            <a:r>
              <a:rPr lang="ko-KR" altLang="en-US" sz="1200" dirty="0" smtClean="0"/>
              <a:t> 미만 가정 학생 중 등록금 지원이 필요한 학생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② </a:t>
            </a:r>
            <a:r>
              <a:rPr lang="ko-KR" altLang="en-US" sz="1200" dirty="0" smtClean="0"/>
              <a:t>학점</a:t>
            </a:r>
            <a:r>
              <a:rPr lang="en-US" altLang="ko-KR" sz="1200" dirty="0" smtClean="0"/>
              <a:t>: 3.2/4.5  3.0/4.3 (2014</a:t>
            </a:r>
            <a:r>
              <a:rPr lang="ko-KR" altLang="ko-KR" sz="1200" dirty="0" smtClean="0"/>
              <a:t>년</a:t>
            </a:r>
            <a:r>
              <a:rPr lang="en-US" altLang="ko-KR" sz="1200" dirty="0" smtClean="0"/>
              <a:t> 1</a:t>
            </a:r>
            <a:r>
              <a:rPr lang="ko-KR" altLang="ko-KR" sz="1200" dirty="0" smtClean="0"/>
              <a:t>학기 성적기준</a:t>
            </a:r>
            <a:r>
              <a:rPr lang="en-US" altLang="ko-KR" sz="1200" dirty="0" smtClean="0"/>
              <a:t>,)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</a:t>
            </a:r>
            <a:r>
              <a:rPr lang="en-US" altLang="ko-KR" sz="1200" dirty="0" smtClean="0">
                <a:latin typeface="맑은 고딕"/>
                <a:ea typeface="맑은 고딕"/>
              </a:rPr>
              <a:t>③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학년</a:t>
            </a:r>
            <a:r>
              <a:rPr lang="en-US" altLang="ko-KR" sz="1200" dirty="0" smtClean="0"/>
              <a:t> : 2015</a:t>
            </a:r>
            <a:r>
              <a:rPr lang="ko-KR" altLang="ko-KR" sz="1200" dirty="0" smtClean="0"/>
              <a:t>년</a:t>
            </a:r>
            <a:r>
              <a:rPr lang="en-US" altLang="ko-KR" sz="1200" dirty="0" smtClean="0"/>
              <a:t> 1</a:t>
            </a:r>
            <a:r>
              <a:rPr lang="ko-KR" altLang="ko-KR" sz="1200" dirty="0" smtClean="0"/>
              <a:t>학기 기준</a:t>
            </a:r>
            <a:r>
              <a:rPr lang="en-US" altLang="ko-KR" sz="1200" dirty="0" smtClean="0"/>
              <a:t> 2~4</a:t>
            </a:r>
            <a:r>
              <a:rPr lang="ko-KR" altLang="ko-KR" sz="1200" dirty="0" smtClean="0"/>
              <a:t>학년</a:t>
            </a:r>
            <a:r>
              <a:rPr lang="en-US" altLang="ko-KR" sz="1200" dirty="0" smtClean="0"/>
              <a:t> 1</a:t>
            </a:r>
            <a:r>
              <a:rPr lang="ko-KR" altLang="ko-KR" sz="1200" dirty="0" smtClean="0"/>
              <a:t>학기 재학생</a:t>
            </a:r>
            <a:r>
              <a:rPr lang="en-US" altLang="ko-KR" sz="1200" dirty="0" smtClean="0"/>
              <a:t> (</a:t>
            </a:r>
            <a:r>
              <a:rPr lang="ko-KR" altLang="ko-KR" sz="1200" dirty="0" smtClean="0"/>
              <a:t>정규과정</a:t>
            </a:r>
            <a:r>
              <a:rPr lang="en-US" altLang="ko-KR" sz="1200" dirty="0" smtClean="0"/>
              <a:t> 2</a:t>
            </a:r>
            <a:r>
              <a:rPr lang="ko-KR" altLang="ko-KR" sz="1200" dirty="0" smtClean="0"/>
              <a:t>학기이상 남은 학생</a:t>
            </a:r>
            <a:r>
              <a:rPr lang="en-US" altLang="ko-KR" sz="1200" dirty="0" smtClean="0"/>
              <a:t>)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</a:t>
            </a:r>
            <a:r>
              <a:rPr lang="en-US" altLang="ko-KR" sz="1200" dirty="0" smtClean="0">
                <a:latin typeface="HY견고딕"/>
                <a:ea typeface="HY견고딕"/>
              </a:rPr>
              <a:t>④ </a:t>
            </a:r>
            <a:r>
              <a:rPr lang="ko-KR" altLang="ko-KR" sz="1200" dirty="0" smtClean="0"/>
              <a:t>전공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ko-KR" altLang="ko-KR" sz="1200" dirty="0" err="1" smtClean="0"/>
              <a:t>제한없음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ko-KR" sz="1200" dirty="0" smtClean="0"/>
              <a:t> </a:t>
            </a:r>
            <a:r>
              <a:rPr lang="en-US" altLang="ko-KR" sz="1200" dirty="0" smtClean="0"/>
              <a:t>3) </a:t>
            </a:r>
            <a:r>
              <a:rPr lang="ko-KR" altLang="ko-KR" sz="1200" dirty="0"/>
              <a:t>지원내용</a:t>
            </a:r>
            <a:r>
              <a:rPr lang="en-US" altLang="ko-KR" sz="1200" dirty="0"/>
              <a:t> : </a:t>
            </a:r>
            <a:r>
              <a:rPr lang="ko-KR" altLang="ko-KR" sz="1200" dirty="0"/>
              <a:t>등록금 전액</a:t>
            </a:r>
            <a:r>
              <a:rPr lang="en-US" altLang="ko-KR" sz="1200" dirty="0"/>
              <a:t> [</a:t>
            </a:r>
            <a:r>
              <a:rPr lang="ko-KR" altLang="ko-KR" sz="1200" dirty="0"/>
              <a:t>자격요건에 </a:t>
            </a:r>
            <a:r>
              <a:rPr lang="ko-KR" altLang="ko-KR" sz="1200" dirty="0" err="1"/>
              <a:t>유지시</a:t>
            </a:r>
            <a:r>
              <a:rPr lang="ko-KR" altLang="ko-KR" sz="1200" dirty="0"/>
              <a:t> 졸업까지 지급</a:t>
            </a:r>
            <a:r>
              <a:rPr lang="en-US" altLang="ko-KR" sz="1200" dirty="0"/>
              <a:t> (</a:t>
            </a:r>
            <a:r>
              <a:rPr lang="ko-KR" altLang="ko-KR" sz="1200" dirty="0"/>
              <a:t>단</a:t>
            </a:r>
            <a:r>
              <a:rPr lang="en-US" altLang="ko-KR" sz="1200" dirty="0"/>
              <a:t>, </a:t>
            </a:r>
            <a:r>
              <a:rPr lang="ko-KR" altLang="ko-KR" sz="1200" dirty="0" err="1"/>
              <a:t>군휴학을</a:t>
            </a:r>
            <a:r>
              <a:rPr lang="ko-KR" altLang="ko-KR" sz="1200" dirty="0"/>
              <a:t> 제외한 </a:t>
            </a:r>
            <a:r>
              <a:rPr lang="ko-KR" altLang="ko-KR" sz="1200" dirty="0" smtClean="0"/>
              <a:t>중도</a:t>
            </a: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휴</a:t>
            </a:r>
            <a:r>
              <a:rPr lang="ko-KR" altLang="ko-KR" sz="1200" dirty="0" err="1" smtClean="0"/>
              <a:t>학시</a:t>
            </a:r>
            <a:r>
              <a:rPr lang="ko-KR" altLang="ko-KR" sz="1200" dirty="0" smtClean="0"/>
              <a:t> </a:t>
            </a:r>
            <a:r>
              <a:rPr lang="ko-KR" altLang="ko-KR" sz="1200" dirty="0"/>
              <a:t>장학생 자격 상실</a:t>
            </a:r>
            <a:r>
              <a:rPr lang="en-US" altLang="ko-KR" sz="1200" dirty="0"/>
              <a:t>)] </a:t>
            </a: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          </a:t>
            </a:r>
            <a:r>
              <a:rPr lang="en-US" altLang="ko-KR" sz="1200" dirty="0"/>
              <a:t>※ </a:t>
            </a:r>
            <a:r>
              <a:rPr lang="ko-KR" altLang="ko-KR" sz="1200" dirty="0"/>
              <a:t>장학금 수령 후 해당학기 중도 휴학 시 장학금은 </a:t>
            </a:r>
            <a:r>
              <a:rPr lang="ko-KR" altLang="ko-KR" sz="1200" dirty="0" smtClean="0"/>
              <a:t>반납하여야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함</a:t>
            </a:r>
            <a:r>
              <a:rPr lang="en-US" altLang="ko-KR" sz="1200" dirty="0" smtClean="0"/>
              <a:t>.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</a:t>
            </a:r>
            <a:r>
              <a:rPr lang="ko-KR" altLang="en-US" sz="1200" dirty="0" smtClean="0"/>
              <a:t>자격요건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학점유지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봉사활동 실적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수여식 및 재단에서 주관 사회봉사활동 참석 등</a:t>
            </a: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4) </a:t>
            </a:r>
            <a:r>
              <a:rPr lang="ko-KR" altLang="ko-KR" sz="1200" dirty="0"/>
              <a:t>신청기간</a:t>
            </a:r>
            <a:r>
              <a:rPr lang="en-US" altLang="ko-KR" sz="1200" dirty="0"/>
              <a:t> : </a:t>
            </a:r>
            <a:r>
              <a:rPr lang="en-US" altLang="ko-KR" sz="1200" dirty="0" smtClean="0"/>
              <a:t>12/8(</a:t>
            </a:r>
            <a:r>
              <a:rPr lang="ko-KR" altLang="en-US" sz="1200" dirty="0"/>
              <a:t>월</a:t>
            </a:r>
            <a:r>
              <a:rPr lang="en-US" altLang="ko-KR" sz="1200" dirty="0" smtClean="0"/>
              <a:t>)~12/23(</a:t>
            </a:r>
            <a:r>
              <a:rPr lang="ko-KR" altLang="ko-KR" sz="1200" dirty="0"/>
              <a:t>화</a:t>
            </a:r>
            <a:r>
              <a:rPr lang="en-US" altLang="ko-KR" sz="1200" dirty="0"/>
              <a:t>)</a:t>
            </a: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5) </a:t>
            </a:r>
            <a:r>
              <a:rPr lang="ko-KR" altLang="ko-KR" sz="1200" dirty="0"/>
              <a:t>선발절차</a:t>
            </a:r>
          </a:p>
          <a:p>
            <a:pPr marL="0" indent="0"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dirty="0" smtClean="0">
                <a:latin typeface="맑은 고딕"/>
                <a:ea typeface="맑은 고딕"/>
              </a:rPr>
              <a:t>①</a:t>
            </a:r>
            <a:r>
              <a:rPr lang="ko-KR" altLang="ko-KR" sz="1200" dirty="0" smtClean="0"/>
              <a:t>홈페이지 </a:t>
            </a:r>
            <a:r>
              <a:rPr lang="ko-KR" altLang="ko-KR" sz="1200" dirty="0"/>
              <a:t>신청 </a:t>
            </a:r>
            <a:r>
              <a:rPr lang="en-US" altLang="ko-KR" sz="1200" dirty="0"/>
              <a:t>→  </a:t>
            </a:r>
            <a:r>
              <a:rPr lang="en-US" altLang="ko-KR" sz="1200" dirty="0" smtClean="0">
                <a:latin typeface="맑은 고딕"/>
                <a:ea typeface="맑은 고딕"/>
              </a:rPr>
              <a:t>②</a:t>
            </a:r>
            <a:r>
              <a:rPr lang="ko-KR" altLang="ko-KR" sz="1200" dirty="0" smtClean="0"/>
              <a:t>재단에서 </a:t>
            </a:r>
            <a:r>
              <a:rPr lang="ko-KR" altLang="ko-KR" sz="1200" dirty="0"/>
              <a:t>신청자명단 각 학교별로 통보</a:t>
            </a:r>
            <a:r>
              <a:rPr lang="en-US" altLang="ko-KR" sz="1200" dirty="0"/>
              <a:t>  → </a:t>
            </a:r>
            <a:r>
              <a:rPr lang="en-US" altLang="ko-KR" sz="1200" dirty="0" smtClean="0">
                <a:latin typeface="맑은 고딕"/>
                <a:ea typeface="맑은 고딕"/>
              </a:rPr>
              <a:t>③</a:t>
            </a:r>
            <a:r>
              <a:rPr lang="ko-KR" altLang="ko-KR" sz="1200" dirty="0" smtClean="0"/>
              <a:t>각 </a:t>
            </a:r>
            <a:r>
              <a:rPr lang="ko-KR" altLang="ko-KR" sz="1200" dirty="0"/>
              <a:t>학교에서 면접대상자 </a:t>
            </a:r>
            <a:r>
              <a:rPr lang="ko-KR" altLang="ko-KR" sz="1200" dirty="0" smtClean="0"/>
              <a:t>선정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>
                <a:latin typeface="HY견고딕"/>
                <a:ea typeface="HY견고딕"/>
              </a:rPr>
              <a:t> </a:t>
            </a:r>
            <a:r>
              <a:rPr lang="en-US" altLang="ko-KR" sz="1200" dirty="0" smtClean="0">
                <a:latin typeface="HY견고딕"/>
                <a:ea typeface="HY견고딕"/>
              </a:rPr>
              <a:t>      </a:t>
            </a:r>
            <a:r>
              <a:rPr lang="ko-KR" altLang="ko-KR" sz="1200" dirty="0" smtClean="0"/>
              <a:t>→</a:t>
            </a:r>
            <a:r>
              <a:rPr lang="en-US" altLang="ko-KR" sz="1200" dirty="0" smtClean="0">
                <a:latin typeface="HY견고딕"/>
                <a:ea typeface="HY견고딕"/>
              </a:rPr>
              <a:t> ④</a:t>
            </a:r>
            <a:r>
              <a:rPr lang="ko-KR" altLang="ko-KR" sz="1200" dirty="0" smtClean="0"/>
              <a:t>재단 </a:t>
            </a:r>
            <a:r>
              <a:rPr lang="ko-KR" altLang="ko-KR" sz="1200" dirty="0"/>
              <a:t>면접실시</a:t>
            </a:r>
            <a:r>
              <a:rPr lang="en-US" altLang="ko-KR" sz="1200" dirty="0"/>
              <a:t>(</a:t>
            </a:r>
            <a:r>
              <a:rPr lang="ko-KR" altLang="ko-KR" sz="1200" dirty="0" smtClean="0"/>
              <a:t>일정 </a:t>
            </a:r>
            <a:r>
              <a:rPr lang="ko-KR" altLang="ko-KR" sz="1200" dirty="0"/>
              <a:t>추후 공지</a:t>
            </a:r>
            <a:r>
              <a:rPr lang="en-US" altLang="ko-KR" sz="1200" dirty="0"/>
              <a:t>) → </a:t>
            </a:r>
            <a:r>
              <a:rPr lang="en-US" altLang="ko-KR" sz="1200" dirty="0" smtClean="0">
                <a:latin typeface="HY견고딕"/>
                <a:ea typeface="HY견고딕"/>
              </a:rPr>
              <a:t>⑤</a:t>
            </a:r>
            <a:r>
              <a:rPr lang="ko-KR" altLang="ko-KR" sz="1200" dirty="0" smtClean="0"/>
              <a:t>최종인원 </a:t>
            </a:r>
            <a:r>
              <a:rPr lang="ko-KR" altLang="ko-KR" sz="1200" dirty="0"/>
              <a:t>선발 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6) </a:t>
            </a:r>
            <a:r>
              <a:rPr lang="ko-KR" altLang="en-US" sz="1200" dirty="0" err="1" smtClean="0"/>
              <a:t>타장학금과</a:t>
            </a:r>
            <a:r>
              <a:rPr lang="ko-KR" altLang="en-US" sz="1200" dirty="0" smtClean="0"/>
              <a:t> 한국장학재단 학자금 대출과 중복수혜불가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b="1" dirty="0" smtClean="0"/>
              <a:t>       [</a:t>
            </a:r>
            <a:r>
              <a:rPr lang="ko-KR" altLang="ko-KR" sz="1200" b="1" dirty="0" smtClean="0"/>
              <a:t>문</a:t>
            </a:r>
            <a:r>
              <a:rPr lang="en-US" altLang="ko-KR" sz="1200" b="1" dirty="0" smtClean="0"/>
              <a:t> </a:t>
            </a:r>
            <a:r>
              <a:rPr lang="ko-KR" altLang="ko-KR" sz="1200" b="1" dirty="0" smtClean="0"/>
              <a:t>의</a:t>
            </a:r>
            <a:r>
              <a:rPr lang="en-US" altLang="ko-KR" sz="1200" b="1" dirty="0" smtClean="0"/>
              <a:t>]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홈페이지</a:t>
            </a:r>
            <a:r>
              <a:rPr lang="en-US" altLang="ko-KR" sz="1200" dirty="0"/>
              <a:t> : </a:t>
            </a:r>
            <a:r>
              <a:rPr lang="ko-KR" altLang="ko-KR" sz="1200" dirty="0"/>
              <a:t>지원신청</a:t>
            </a:r>
            <a:r>
              <a:rPr lang="en-US" altLang="ko-KR" sz="1200" dirty="0"/>
              <a:t> - [</a:t>
            </a:r>
            <a:r>
              <a:rPr lang="ko-KR" altLang="ko-KR" sz="1200" dirty="0"/>
              <a:t>문의사항</a:t>
            </a:r>
            <a:r>
              <a:rPr lang="en-US" altLang="ko-KR" sz="1200" dirty="0" smtClean="0"/>
              <a:t>]  </a:t>
            </a:r>
            <a:r>
              <a:rPr lang="en-US" altLang="ko-KR" sz="1200" dirty="0" smtClean="0">
                <a:hlinkClick r:id="rId2"/>
              </a:rPr>
              <a:t>http://www.lottefoundation.or.kr/inquiryWrite.do</a:t>
            </a:r>
            <a:r>
              <a:rPr lang="en-US" altLang="ko-KR" sz="1200" dirty="0" smtClean="0"/>
              <a:t> 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전화번호</a:t>
            </a:r>
            <a:r>
              <a:rPr lang="en-US" altLang="ko-KR" sz="1200" dirty="0"/>
              <a:t> : (02) </a:t>
            </a:r>
            <a:r>
              <a:rPr lang="en-US" altLang="ko-KR" sz="1200" dirty="0" smtClean="0"/>
              <a:t>750-7205 / 7209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이</a:t>
            </a:r>
            <a:r>
              <a:rPr lang="en-US" altLang="ko-KR" sz="1200" dirty="0"/>
              <a:t> </a:t>
            </a:r>
            <a:r>
              <a:rPr lang="ko-KR" altLang="ko-KR" sz="1200" dirty="0"/>
              <a:t>메</a:t>
            </a:r>
            <a:r>
              <a:rPr lang="en-US" altLang="ko-KR" sz="1200" dirty="0"/>
              <a:t> </a:t>
            </a:r>
            <a:r>
              <a:rPr lang="ko-KR" altLang="ko-KR" sz="1200" dirty="0"/>
              <a:t>일</a:t>
            </a:r>
            <a:r>
              <a:rPr lang="en-US" altLang="ko-KR" sz="1200" dirty="0"/>
              <a:t> : </a:t>
            </a:r>
            <a:r>
              <a:rPr lang="en-US" altLang="ko-KR" sz="1200" dirty="0" smtClean="0"/>
              <a:t>scholarship@lotte.net</a:t>
            </a:r>
            <a:endParaRPr lang="ko-KR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endParaRPr lang="ko-KR" altLang="en-US" sz="12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449212"/>
              </p:ext>
            </p:extLst>
          </p:nvPr>
        </p:nvGraphicFramePr>
        <p:xfrm>
          <a:off x="2699792" y="2996952"/>
          <a:ext cx="6220460" cy="864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0460"/>
              </a:tblGrid>
              <a:tr h="864096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37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3528" y="188640"/>
            <a:ext cx="8712968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400" b="1" dirty="0" smtClean="0"/>
              <a:t>2.  </a:t>
            </a:r>
            <a:r>
              <a:rPr lang="ko-KR" altLang="en-US" sz="1400" b="1" dirty="0" smtClean="0"/>
              <a:t>미래인재장학금 </a:t>
            </a:r>
            <a:r>
              <a:rPr lang="en-US" altLang="ko-KR" sz="1400" b="1" dirty="0" smtClean="0"/>
              <a:t>(</a:t>
            </a:r>
            <a:r>
              <a:rPr lang="ko-KR" altLang="en-US" sz="1400" b="1" dirty="0" err="1" smtClean="0"/>
              <a:t>인재채용형</a:t>
            </a:r>
            <a:r>
              <a:rPr lang="en-US" altLang="ko-KR" sz="1400" b="1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1) </a:t>
            </a:r>
            <a:r>
              <a:rPr lang="ko-KR" altLang="en-US" sz="1200" dirty="0" smtClean="0"/>
              <a:t>선발대상 </a:t>
            </a:r>
            <a:r>
              <a:rPr lang="en-US" altLang="ko-KR" sz="1200" dirty="0" smtClean="0"/>
              <a:t>: 23</a:t>
            </a:r>
            <a:r>
              <a:rPr lang="ko-KR" altLang="en-US" sz="1200" dirty="0" smtClean="0"/>
              <a:t>개 지정대학교  학교장 추천 학생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2) </a:t>
            </a:r>
            <a:r>
              <a:rPr lang="ko-KR" altLang="en-US" sz="1200" dirty="0" smtClean="0"/>
              <a:t>지원자격 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(1) </a:t>
            </a:r>
            <a:r>
              <a:rPr lang="ko-KR" altLang="en-US" sz="1200" dirty="0" smtClean="0"/>
              <a:t>채용연계장학금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①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학점 </a:t>
            </a:r>
            <a:r>
              <a:rPr lang="en-US" altLang="ko-KR" sz="1200" dirty="0" smtClean="0"/>
              <a:t>: 4.0/4.5  3.8/4.3 (</a:t>
            </a:r>
            <a:r>
              <a:rPr lang="ko-KR" altLang="en-US" sz="1200" dirty="0" smtClean="0"/>
              <a:t>전체 평점 </a:t>
            </a:r>
            <a:r>
              <a:rPr lang="ko-KR" altLang="ko-KR" sz="1200" dirty="0" smtClean="0"/>
              <a:t>기준</a:t>
            </a:r>
            <a:r>
              <a:rPr lang="en-US" altLang="ko-KR" sz="1200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② </a:t>
            </a:r>
            <a:r>
              <a:rPr lang="ko-KR" altLang="en-US" sz="1200" dirty="0" smtClean="0">
                <a:latin typeface="맑은 고딕"/>
                <a:ea typeface="맑은 고딕"/>
              </a:rPr>
              <a:t>외국어 </a:t>
            </a:r>
            <a:r>
              <a:rPr lang="en-US" altLang="ko-KR" sz="1200" dirty="0" smtClean="0">
                <a:latin typeface="맑은 고딕"/>
                <a:ea typeface="맑은 고딕"/>
              </a:rPr>
              <a:t>: </a:t>
            </a:r>
            <a:r>
              <a:rPr lang="ko-KR" altLang="en-US" sz="1200" dirty="0" err="1" smtClean="0">
                <a:latin typeface="맑은 고딕"/>
                <a:ea typeface="맑은 고딕"/>
              </a:rPr>
              <a:t>토익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700</a:t>
            </a:r>
            <a:r>
              <a:rPr lang="ko-KR" altLang="en-US" sz="1200" dirty="0" smtClean="0">
                <a:latin typeface="맑은 고딕"/>
                <a:ea typeface="맑은 고딕"/>
              </a:rPr>
              <a:t>점 이상</a:t>
            </a:r>
            <a:r>
              <a:rPr lang="en-US" altLang="ko-KR" sz="1200" dirty="0" smtClean="0">
                <a:latin typeface="맑은 고딕"/>
                <a:ea typeface="맑은 고딕"/>
              </a:rPr>
              <a:t>, </a:t>
            </a:r>
            <a:r>
              <a:rPr lang="ko-KR" altLang="en-US" sz="1200" dirty="0" smtClean="0">
                <a:latin typeface="맑은 고딕"/>
                <a:ea typeface="맑은 고딕"/>
              </a:rPr>
              <a:t>토플 </a:t>
            </a:r>
            <a:r>
              <a:rPr lang="en-US" altLang="ko-KR" sz="1200" dirty="0" smtClean="0">
                <a:latin typeface="맑은 고딕"/>
                <a:ea typeface="맑은 고딕"/>
              </a:rPr>
              <a:t>PBT 530</a:t>
            </a:r>
            <a:r>
              <a:rPr lang="ko-KR" altLang="en-US" sz="1200" dirty="0" err="1" smtClean="0">
                <a:latin typeface="맑은 고딕"/>
                <a:ea typeface="맑은 고딕"/>
              </a:rPr>
              <a:t>점이상</a:t>
            </a:r>
            <a:r>
              <a:rPr lang="en-US" altLang="ko-KR" sz="1200" dirty="0" smtClean="0">
                <a:latin typeface="맑은 고딕"/>
                <a:ea typeface="맑은 고딕"/>
              </a:rPr>
              <a:t>,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CBT 197</a:t>
            </a:r>
            <a:r>
              <a:rPr lang="ko-KR" altLang="en-US" sz="1200" dirty="0" err="1" smtClean="0">
                <a:latin typeface="맑은 고딕"/>
                <a:ea typeface="맑은 고딕"/>
              </a:rPr>
              <a:t>점이상</a:t>
            </a:r>
            <a:r>
              <a:rPr lang="en-US" altLang="ko-KR" sz="1200" dirty="0" smtClean="0">
                <a:latin typeface="맑은 고딕"/>
                <a:ea typeface="맑은 고딕"/>
              </a:rPr>
              <a:t>,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IBT 71</a:t>
            </a:r>
            <a:r>
              <a:rPr lang="ko-KR" altLang="en-US" sz="1200" dirty="0" smtClean="0">
                <a:latin typeface="맑은 고딕"/>
                <a:ea typeface="맑은 고딕"/>
              </a:rPr>
              <a:t>점 이상</a:t>
            </a:r>
            <a:r>
              <a:rPr lang="en-US" altLang="ko-KR" sz="1200" dirty="0" smtClean="0">
                <a:latin typeface="맑은 고딕"/>
                <a:ea typeface="맑은 고딕"/>
              </a:rPr>
              <a:t>, </a:t>
            </a:r>
            <a:r>
              <a:rPr lang="ko-KR" altLang="en-US" sz="1200" dirty="0" err="1" smtClean="0">
                <a:latin typeface="맑은 고딕"/>
                <a:ea typeface="맑은 고딕"/>
              </a:rPr>
              <a:t>텝</a:t>
            </a:r>
            <a:r>
              <a:rPr lang="ko-KR" altLang="en-US" sz="1200" dirty="0" err="1">
                <a:latin typeface="맑은 고딕"/>
                <a:ea typeface="맑은 고딕"/>
              </a:rPr>
              <a:t>스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625</a:t>
            </a:r>
            <a:r>
              <a:rPr lang="ko-KR" altLang="en-US" sz="1200" dirty="0" err="1" smtClean="0">
                <a:latin typeface="맑은 고딕"/>
                <a:ea typeface="맑은 고딕"/>
              </a:rPr>
              <a:t>점이상</a:t>
            </a:r>
            <a:endParaRPr lang="en-US" altLang="ko-KR" sz="1200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              </a:t>
            </a:r>
            <a:r>
              <a:rPr lang="ko-KR" altLang="en-US" sz="1200" dirty="0" smtClean="0">
                <a:latin typeface="맑은 고딕"/>
                <a:ea typeface="맑은 고딕"/>
              </a:rPr>
              <a:t>중국어 </a:t>
            </a:r>
            <a:r>
              <a:rPr lang="en-US" altLang="ko-KR" sz="1200" dirty="0" smtClean="0">
                <a:latin typeface="맑은 고딕"/>
                <a:ea typeface="맑은 고딕"/>
              </a:rPr>
              <a:t>HSK 5</a:t>
            </a:r>
            <a:r>
              <a:rPr lang="ko-KR" altLang="en-US" sz="1200" dirty="0" smtClean="0">
                <a:latin typeface="맑은 고딕"/>
                <a:ea typeface="맑은 고딕"/>
              </a:rPr>
              <a:t>급 이상</a:t>
            </a:r>
            <a:r>
              <a:rPr lang="en-US" altLang="ko-KR" sz="1200" dirty="0" smtClean="0">
                <a:latin typeface="맑은 고딕"/>
                <a:ea typeface="맑은 고딕"/>
              </a:rPr>
              <a:t>, </a:t>
            </a:r>
            <a:r>
              <a:rPr lang="ko-KR" altLang="en-US" sz="1200" dirty="0" smtClean="0">
                <a:latin typeface="맑은 고딕"/>
                <a:ea typeface="맑은 고딕"/>
              </a:rPr>
              <a:t>일어 </a:t>
            </a:r>
            <a:r>
              <a:rPr lang="en-US" altLang="ko-KR" sz="1200" dirty="0" smtClean="0">
                <a:latin typeface="맑은 고딕"/>
                <a:ea typeface="맑은 고딕"/>
              </a:rPr>
              <a:t>JPT 700</a:t>
            </a:r>
            <a:r>
              <a:rPr lang="ko-KR" altLang="en-US" sz="1200" dirty="0" smtClean="0">
                <a:latin typeface="맑은 고딕"/>
                <a:ea typeface="맑은 고딕"/>
              </a:rPr>
              <a:t>점 이상 </a:t>
            </a:r>
            <a:endParaRPr lang="en-US" altLang="ko-KR" sz="1200" dirty="0" smtClean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③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학년</a:t>
            </a:r>
            <a:r>
              <a:rPr lang="en-US" altLang="ko-KR" sz="1200" dirty="0" smtClean="0"/>
              <a:t> : 2015</a:t>
            </a:r>
            <a:r>
              <a:rPr lang="ko-KR" altLang="ko-KR" sz="1200" dirty="0" smtClean="0"/>
              <a:t>년</a:t>
            </a:r>
            <a:r>
              <a:rPr lang="en-US" altLang="ko-KR" sz="1200" dirty="0" smtClean="0"/>
              <a:t> 1</a:t>
            </a:r>
            <a:r>
              <a:rPr lang="ko-KR" altLang="ko-KR" sz="1200" dirty="0" smtClean="0"/>
              <a:t>학기 기준</a:t>
            </a:r>
            <a:r>
              <a:rPr lang="en-US" altLang="ko-KR" sz="1200" dirty="0" smtClean="0"/>
              <a:t> 2~4</a:t>
            </a:r>
            <a:r>
              <a:rPr lang="ko-KR" altLang="ko-KR" sz="1200" dirty="0" smtClean="0"/>
              <a:t>학년</a:t>
            </a:r>
            <a:r>
              <a:rPr lang="en-US" altLang="ko-KR" sz="1200" dirty="0" smtClean="0"/>
              <a:t> 1</a:t>
            </a:r>
            <a:r>
              <a:rPr lang="ko-KR" altLang="ko-KR" sz="1200" dirty="0" smtClean="0"/>
              <a:t>학기 재학생</a:t>
            </a:r>
            <a:r>
              <a:rPr lang="en-US" altLang="ko-KR" sz="1200" dirty="0" smtClean="0"/>
              <a:t> (</a:t>
            </a:r>
            <a:r>
              <a:rPr lang="ko-KR" altLang="ko-KR" sz="1200" dirty="0" smtClean="0"/>
              <a:t>정규과정</a:t>
            </a:r>
            <a:r>
              <a:rPr lang="en-US" altLang="ko-KR" sz="1200" dirty="0" smtClean="0"/>
              <a:t> 2</a:t>
            </a:r>
            <a:r>
              <a:rPr lang="ko-KR" altLang="ko-KR" sz="1200" dirty="0" smtClean="0"/>
              <a:t>학기이상 남은 학생</a:t>
            </a:r>
            <a:r>
              <a:rPr lang="en-US" altLang="ko-KR" sz="1200" dirty="0" smtClean="0"/>
              <a:t>)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</a:t>
            </a:r>
            <a:r>
              <a:rPr lang="en-US" altLang="ko-KR" sz="1200" dirty="0" smtClean="0">
                <a:latin typeface="HY견고딕"/>
                <a:ea typeface="HY견고딕"/>
              </a:rPr>
              <a:t>④ </a:t>
            </a:r>
            <a:r>
              <a:rPr lang="ko-KR" altLang="ko-KR" sz="1200" dirty="0" smtClean="0"/>
              <a:t>전공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ko-KR" altLang="en-US" sz="1200" dirty="0" smtClean="0"/>
              <a:t>학교추천요강 참조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ko-KR" sz="1200" dirty="0" smtClean="0"/>
              <a:t> </a:t>
            </a:r>
            <a:r>
              <a:rPr lang="en-US" altLang="ko-KR" sz="1200" dirty="0" smtClean="0"/>
              <a:t>3) </a:t>
            </a:r>
            <a:r>
              <a:rPr lang="ko-KR" altLang="ko-KR" sz="1200" dirty="0"/>
              <a:t>지원내용</a:t>
            </a:r>
            <a:r>
              <a:rPr lang="en-US" altLang="ko-KR" sz="1200" dirty="0"/>
              <a:t> : </a:t>
            </a:r>
            <a:r>
              <a:rPr lang="ko-KR" altLang="ko-KR" sz="1200" dirty="0"/>
              <a:t>등록금 전액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(</a:t>
            </a:r>
            <a:r>
              <a:rPr lang="ko-KR" altLang="ko-KR" sz="1200" dirty="0" smtClean="0"/>
              <a:t>자격요건에 </a:t>
            </a:r>
            <a:r>
              <a:rPr lang="ko-KR" altLang="ko-KR" sz="1200" dirty="0" err="1"/>
              <a:t>유지시</a:t>
            </a:r>
            <a:r>
              <a:rPr lang="ko-KR" altLang="ko-KR" sz="1200" dirty="0"/>
              <a:t> 졸업까지 </a:t>
            </a:r>
            <a:r>
              <a:rPr lang="ko-KR" altLang="ko-KR" sz="1200" dirty="0" smtClean="0"/>
              <a:t>지급</a:t>
            </a:r>
            <a:r>
              <a:rPr lang="en-US" altLang="ko-KR" sz="1200" dirty="0"/>
              <a:t>)</a:t>
            </a:r>
            <a:r>
              <a:rPr lang="en-US" altLang="ko-KR" sz="1200" dirty="0" smtClean="0"/>
              <a:t> </a:t>
            </a:r>
            <a:endParaRPr lang="ko-KR" altLang="ko-KR" sz="1200" dirty="0"/>
          </a:p>
          <a:p>
            <a:pPr marL="0" indent="0">
              <a:buNone/>
            </a:pPr>
            <a:r>
              <a:rPr lang="ko-KR" altLang="en-US" sz="1200" dirty="0" smtClean="0"/>
              <a:t>                      </a:t>
            </a:r>
            <a:r>
              <a:rPr lang="ko-KR" altLang="en-US" sz="1200" dirty="0" err="1" smtClean="0"/>
              <a:t>롯데그룹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인턴쉽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프로그램지원시</a:t>
            </a:r>
            <a:r>
              <a:rPr lang="ko-KR" altLang="en-US" sz="1200" dirty="0" smtClean="0"/>
              <a:t> 서류전형 가점 부여</a:t>
            </a:r>
            <a:r>
              <a:rPr lang="en-US" altLang="ko-KR" sz="1200" dirty="0" smtClean="0"/>
              <a:t>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※ </a:t>
            </a:r>
            <a:r>
              <a:rPr lang="ko-KR" altLang="ko-KR" sz="1200" dirty="0" smtClean="0"/>
              <a:t>장학금 수령 후 해당학기 중도 휴학 시 장학금은 반납하여야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함</a:t>
            </a:r>
            <a:r>
              <a:rPr lang="en-US" altLang="ko-KR" sz="1200" dirty="0" smtClean="0"/>
              <a:t>.</a:t>
            </a:r>
            <a:endParaRPr lang="en-US" altLang="ko-KR" sz="1200" dirty="0"/>
          </a:p>
          <a:p>
            <a:pPr marL="0" indent="0">
              <a:buNone/>
            </a:pP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4) </a:t>
            </a:r>
            <a:r>
              <a:rPr lang="ko-KR" altLang="en-US" sz="1200" dirty="0" smtClean="0"/>
              <a:t>추천</a:t>
            </a:r>
            <a:r>
              <a:rPr lang="ko-KR" altLang="ko-KR" sz="1200" dirty="0" smtClean="0"/>
              <a:t>기간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12/19(</a:t>
            </a:r>
            <a:r>
              <a:rPr lang="ko-KR" altLang="en-US" sz="1200" dirty="0"/>
              <a:t>월</a:t>
            </a:r>
            <a:r>
              <a:rPr lang="en-US" altLang="ko-KR" sz="1200" dirty="0" smtClean="0"/>
              <a:t>)~12/30(</a:t>
            </a:r>
            <a:r>
              <a:rPr lang="ko-KR" altLang="en-US" sz="1200" dirty="0" smtClean="0"/>
              <a:t>금</a:t>
            </a:r>
            <a:r>
              <a:rPr lang="en-US" altLang="ko-KR" sz="1200" dirty="0" smtClean="0"/>
              <a:t>)</a:t>
            </a: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5) </a:t>
            </a:r>
            <a:r>
              <a:rPr lang="ko-KR" altLang="ko-KR" sz="1200" dirty="0"/>
              <a:t>선발절차</a:t>
            </a:r>
          </a:p>
          <a:p>
            <a:pPr marL="0" indent="0">
              <a:buNone/>
            </a:pPr>
            <a:r>
              <a:rPr lang="en-US" altLang="ko-KR" sz="1200" dirty="0" smtClean="0"/>
              <a:t>        </a:t>
            </a:r>
            <a:r>
              <a:rPr lang="en-US" altLang="ko-KR" sz="1200" dirty="0" smtClean="0">
                <a:latin typeface="맑은 고딕"/>
                <a:ea typeface="맑은 고딕"/>
              </a:rPr>
              <a:t>①</a:t>
            </a:r>
            <a:r>
              <a:rPr lang="ko-KR" altLang="en-US" sz="1200" dirty="0" smtClean="0"/>
              <a:t>총장 추천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→ </a:t>
            </a:r>
            <a:r>
              <a:rPr lang="en-US" altLang="ko-KR" sz="1200" dirty="0" smtClean="0">
                <a:latin typeface="맑은 고딕"/>
                <a:ea typeface="맑은 고딕"/>
              </a:rPr>
              <a:t>②</a:t>
            </a:r>
            <a:r>
              <a:rPr lang="ko-KR" altLang="ko-KR" sz="1200" dirty="0" smtClean="0"/>
              <a:t>재단 </a:t>
            </a:r>
            <a:r>
              <a:rPr lang="ko-KR" altLang="ko-KR" sz="1200" dirty="0"/>
              <a:t>면접실시</a:t>
            </a:r>
            <a:r>
              <a:rPr lang="en-US" altLang="ko-KR" sz="1200" dirty="0" smtClean="0"/>
              <a:t>(</a:t>
            </a:r>
            <a:r>
              <a:rPr lang="ko-KR" altLang="ko-KR" sz="1200" dirty="0" smtClean="0"/>
              <a:t>일정 </a:t>
            </a:r>
            <a:r>
              <a:rPr lang="ko-KR" altLang="ko-KR" sz="1200" dirty="0"/>
              <a:t>추후 공지</a:t>
            </a:r>
            <a:r>
              <a:rPr lang="en-US" altLang="ko-KR" sz="1200" dirty="0"/>
              <a:t>) </a:t>
            </a:r>
            <a:r>
              <a:rPr lang="en-US" altLang="ko-KR" sz="1200" dirty="0" smtClean="0"/>
              <a:t>)  </a:t>
            </a:r>
            <a:r>
              <a:rPr lang="en-US" altLang="ko-KR" sz="1200" dirty="0" smtClean="0">
                <a:latin typeface="맑은 고딕"/>
                <a:ea typeface="맑은 고딕"/>
              </a:rPr>
              <a:t>→③ </a:t>
            </a:r>
            <a:r>
              <a:rPr lang="ko-KR" altLang="ko-KR" sz="1200" dirty="0" smtClean="0"/>
              <a:t>최종인원 선발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6) </a:t>
            </a:r>
            <a:r>
              <a:rPr lang="ko-KR" altLang="en-US" sz="1200" dirty="0" err="1" smtClean="0"/>
              <a:t>타장학금과</a:t>
            </a:r>
            <a:r>
              <a:rPr lang="ko-KR" altLang="en-US" sz="1200" dirty="0" smtClean="0"/>
              <a:t> 한국장학재단 학자금 대출과 중복수혜가 불가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 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b="1" dirty="0" smtClean="0"/>
              <a:t>    </a:t>
            </a:r>
          </a:p>
          <a:p>
            <a:pPr marL="0" indent="0" latinLnBrk="0">
              <a:buNone/>
            </a:pPr>
            <a:r>
              <a:rPr lang="en-US" altLang="ko-KR" sz="1200" b="1" dirty="0" smtClean="0"/>
              <a:t>   [</a:t>
            </a:r>
            <a:r>
              <a:rPr lang="ko-KR" altLang="ko-KR" sz="1200" b="1" dirty="0" smtClean="0"/>
              <a:t>문</a:t>
            </a:r>
            <a:r>
              <a:rPr lang="en-US" altLang="ko-KR" sz="1200" b="1" dirty="0" smtClean="0"/>
              <a:t> </a:t>
            </a:r>
            <a:r>
              <a:rPr lang="ko-KR" altLang="ko-KR" sz="1200" b="1" dirty="0" smtClean="0"/>
              <a:t>의</a:t>
            </a:r>
            <a:r>
              <a:rPr lang="en-US" altLang="ko-KR" sz="1200" b="1" dirty="0" smtClean="0"/>
              <a:t>]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홈페이지</a:t>
            </a:r>
            <a:r>
              <a:rPr lang="en-US" altLang="ko-KR" sz="1200" dirty="0"/>
              <a:t> : </a:t>
            </a:r>
            <a:r>
              <a:rPr lang="ko-KR" altLang="ko-KR" sz="1200" dirty="0"/>
              <a:t>지원신청</a:t>
            </a:r>
            <a:r>
              <a:rPr lang="en-US" altLang="ko-KR" sz="1200" dirty="0"/>
              <a:t> - [</a:t>
            </a:r>
            <a:r>
              <a:rPr lang="ko-KR" altLang="ko-KR" sz="1200" dirty="0"/>
              <a:t>문의사항</a:t>
            </a:r>
            <a:r>
              <a:rPr lang="en-US" altLang="ko-KR" sz="1200" dirty="0"/>
              <a:t>]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전화번호</a:t>
            </a:r>
            <a:r>
              <a:rPr lang="en-US" altLang="ko-KR" sz="1200" dirty="0"/>
              <a:t> : (02) </a:t>
            </a:r>
            <a:r>
              <a:rPr lang="en-US" altLang="ko-KR" sz="1200" dirty="0" smtClean="0"/>
              <a:t>750-7205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이</a:t>
            </a:r>
            <a:r>
              <a:rPr lang="en-US" altLang="ko-KR" sz="1200" dirty="0"/>
              <a:t> </a:t>
            </a:r>
            <a:r>
              <a:rPr lang="ko-KR" altLang="ko-KR" sz="1200" dirty="0"/>
              <a:t>메</a:t>
            </a:r>
            <a:r>
              <a:rPr lang="en-US" altLang="ko-KR" sz="1200" dirty="0"/>
              <a:t> </a:t>
            </a:r>
            <a:r>
              <a:rPr lang="ko-KR" altLang="ko-KR" sz="1200" dirty="0"/>
              <a:t>일</a:t>
            </a:r>
            <a:r>
              <a:rPr lang="en-US" altLang="ko-KR" sz="1200" dirty="0"/>
              <a:t> : </a:t>
            </a:r>
            <a:r>
              <a:rPr lang="en-US" altLang="ko-KR" sz="1200" dirty="0" smtClean="0"/>
              <a:t>scholarship@lotte.net</a:t>
            </a:r>
          </a:p>
          <a:p>
            <a:pPr marL="0" indent="0" latinLnBrk="0">
              <a:buNone/>
            </a:pPr>
            <a:endParaRPr lang="en-US" altLang="ko-KR" sz="1200" dirty="0"/>
          </a:p>
          <a:p>
            <a:pPr marL="0" indent="0" latinLnBrk="0">
              <a:buNone/>
            </a:pPr>
            <a:endParaRPr lang="en-US" altLang="ko-KR" sz="1200" dirty="0" smtClean="0"/>
          </a:p>
          <a:p>
            <a:pPr marL="0" indent="0" latinLnBrk="0">
              <a:buNone/>
            </a:pPr>
            <a:endParaRPr lang="ko-KR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3625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3528" y="188640"/>
            <a:ext cx="8712968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400" b="1" dirty="0" smtClean="0"/>
              <a:t>2.  </a:t>
            </a:r>
            <a:r>
              <a:rPr lang="ko-KR" altLang="en-US" sz="1400" b="1" dirty="0" smtClean="0"/>
              <a:t>미래인재장학금 </a:t>
            </a:r>
            <a:r>
              <a:rPr lang="en-US" altLang="ko-KR" sz="1400" b="1" dirty="0" smtClean="0"/>
              <a:t>(</a:t>
            </a:r>
            <a:r>
              <a:rPr lang="ko-KR" altLang="en-US" sz="1400" b="1" dirty="0" err="1" smtClean="0"/>
              <a:t>전문분야인재육성형</a:t>
            </a:r>
            <a:r>
              <a:rPr lang="en-US" altLang="ko-KR" sz="1400" b="1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1) </a:t>
            </a:r>
            <a:r>
              <a:rPr lang="ko-KR" altLang="en-US" sz="1200" dirty="0" smtClean="0"/>
              <a:t>선발대상 </a:t>
            </a:r>
            <a:r>
              <a:rPr lang="en-US" altLang="ko-KR" sz="1200" dirty="0" smtClean="0"/>
              <a:t>: 10</a:t>
            </a:r>
            <a:r>
              <a:rPr lang="ko-KR" altLang="en-US" sz="1200" dirty="0" smtClean="0"/>
              <a:t>개 지정대학교  학교장 추천 학생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2) </a:t>
            </a:r>
            <a:r>
              <a:rPr lang="ko-KR" altLang="en-US" sz="1200" dirty="0" smtClean="0"/>
              <a:t>지원자격 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(1) </a:t>
            </a:r>
            <a:r>
              <a:rPr lang="ko-KR" altLang="en-US" sz="1200" dirty="0" smtClean="0"/>
              <a:t>채용연계장학금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①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학점 </a:t>
            </a:r>
            <a:r>
              <a:rPr lang="en-US" altLang="ko-KR" sz="1200" dirty="0" smtClean="0"/>
              <a:t>: 4.0/4.5  3.8/4.3 (</a:t>
            </a:r>
            <a:r>
              <a:rPr lang="ko-KR" altLang="en-US" sz="1200" dirty="0" smtClean="0"/>
              <a:t>전체 평점 </a:t>
            </a:r>
            <a:r>
              <a:rPr lang="ko-KR" altLang="ko-KR" sz="1200" dirty="0" smtClean="0"/>
              <a:t>기준</a:t>
            </a:r>
            <a:r>
              <a:rPr lang="en-US" altLang="ko-KR" sz="1200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② </a:t>
            </a:r>
            <a:r>
              <a:rPr lang="ko-KR" altLang="en-US" sz="1200" dirty="0" smtClean="0">
                <a:latin typeface="맑은 고딕"/>
                <a:ea typeface="맑은 고딕"/>
              </a:rPr>
              <a:t>외국어 </a:t>
            </a:r>
            <a:r>
              <a:rPr lang="en-US" altLang="ko-KR" sz="1200" dirty="0" smtClean="0">
                <a:latin typeface="맑은 고딕"/>
                <a:ea typeface="맑은 고딕"/>
              </a:rPr>
              <a:t>: </a:t>
            </a:r>
            <a:r>
              <a:rPr lang="ko-KR" altLang="en-US" sz="1200" dirty="0" err="1" smtClean="0">
                <a:latin typeface="맑은 고딕"/>
                <a:ea typeface="맑은 고딕"/>
              </a:rPr>
              <a:t>토익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800</a:t>
            </a:r>
            <a:r>
              <a:rPr lang="ko-KR" altLang="en-US" sz="1200" dirty="0" smtClean="0">
                <a:latin typeface="맑은 고딕"/>
                <a:ea typeface="맑은 고딕"/>
              </a:rPr>
              <a:t>점 이상</a:t>
            </a:r>
            <a:r>
              <a:rPr lang="en-US" altLang="ko-KR" sz="1200" dirty="0" smtClean="0">
                <a:latin typeface="맑은 고딕"/>
                <a:ea typeface="맑은 고딕"/>
              </a:rPr>
              <a:t>, </a:t>
            </a:r>
            <a:r>
              <a:rPr lang="ko-KR" altLang="en-US" sz="1200" dirty="0" smtClean="0">
                <a:latin typeface="맑은 고딕"/>
                <a:ea typeface="맑은 고딕"/>
              </a:rPr>
              <a:t>토플 </a:t>
            </a:r>
            <a:r>
              <a:rPr lang="en-US" altLang="ko-KR" sz="1200" dirty="0" smtClean="0">
                <a:latin typeface="맑은 고딕"/>
                <a:ea typeface="맑은 고딕"/>
              </a:rPr>
              <a:t>PBT 590</a:t>
            </a:r>
            <a:r>
              <a:rPr lang="ko-KR" altLang="en-US" sz="1200" dirty="0" err="1" smtClean="0">
                <a:latin typeface="맑은 고딕"/>
                <a:ea typeface="맑은 고딕"/>
              </a:rPr>
              <a:t>점이상</a:t>
            </a:r>
            <a:r>
              <a:rPr lang="en-US" altLang="ko-KR" sz="1200" dirty="0" smtClean="0">
                <a:latin typeface="맑은 고딕"/>
                <a:ea typeface="맑은 고딕"/>
              </a:rPr>
              <a:t>,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CBT 243</a:t>
            </a:r>
            <a:r>
              <a:rPr lang="ko-KR" altLang="en-US" sz="1200" dirty="0" err="1" smtClean="0">
                <a:latin typeface="맑은 고딕"/>
                <a:ea typeface="맑은 고딕"/>
              </a:rPr>
              <a:t>점이상</a:t>
            </a:r>
            <a:r>
              <a:rPr lang="en-US" altLang="ko-KR" sz="1200" dirty="0" smtClean="0">
                <a:latin typeface="맑은 고딕"/>
                <a:ea typeface="맑은 고딕"/>
              </a:rPr>
              <a:t>,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IBT 97</a:t>
            </a:r>
            <a:r>
              <a:rPr lang="ko-KR" altLang="en-US" sz="1200" dirty="0" smtClean="0">
                <a:latin typeface="맑은 고딕"/>
                <a:ea typeface="맑은 고딕"/>
              </a:rPr>
              <a:t>점 이상</a:t>
            </a:r>
            <a:r>
              <a:rPr lang="en-US" altLang="ko-KR" sz="1200" dirty="0" smtClean="0">
                <a:latin typeface="맑은 고딕"/>
                <a:ea typeface="맑은 고딕"/>
              </a:rPr>
              <a:t>, </a:t>
            </a:r>
            <a:r>
              <a:rPr lang="ko-KR" altLang="en-US" sz="1200" dirty="0" err="1" smtClean="0">
                <a:latin typeface="맑은 고딕"/>
                <a:ea typeface="맑은 고딕"/>
              </a:rPr>
              <a:t>텝</a:t>
            </a:r>
            <a:r>
              <a:rPr lang="ko-KR" altLang="en-US" sz="1200" dirty="0" err="1">
                <a:latin typeface="맑은 고딕"/>
                <a:ea typeface="맑은 고딕"/>
              </a:rPr>
              <a:t>스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800</a:t>
            </a:r>
            <a:r>
              <a:rPr lang="ko-KR" altLang="en-US" sz="1200" dirty="0" err="1" smtClean="0">
                <a:latin typeface="맑은 고딕"/>
                <a:ea typeface="맑은 고딕"/>
              </a:rPr>
              <a:t>점이상</a:t>
            </a:r>
            <a:endParaRPr lang="en-US" altLang="ko-KR" sz="1200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              </a:t>
            </a:r>
            <a:r>
              <a:rPr lang="ko-KR" altLang="en-US" sz="1200" dirty="0" smtClean="0">
                <a:latin typeface="맑은 고딕"/>
                <a:ea typeface="맑은 고딕"/>
              </a:rPr>
              <a:t>중국어 </a:t>
            </a:r>
            <a:r>
              <a:rPr lang="en-US" altLang="ko-KR" sz="1200" dirty="0" smtClean="0">
                <a:latin typeface="맑은 고딕"/>
                <a:ea typeface="맑은 고딕"/>
              </a:rPr>
              <a:t>HSK 5</a:t>
            </a:r>
            <a:r>
              <a:rPr lang="ko-KR" altLang="en-US" sz="1200" dirty="0" smtClean="0">
                <a:latin typeface="맑은 고딕"/>
                <a:ea typeface="맑은 고딕"/>
              </a:rPr>
              <a:t>급  </a:t>
            </a:r>
            <a:r>
              <a:rPr lang="en-US" altLang="ko-KR" sz="1200" dirty="0" smtClean="0">
                <a:latin typeface="맑은 고딕"/>
                <a:ea typeface="맑은 고딕"/>
              </a:rPr>
              <a:t>210</a:t>
            </a:r>
            <a:r>
              <a:rPr lang="ko-KR" altLang="en-US" sz="1200" dirty="0" smtClean="0">
                <a:latin typeface="맑은 고딕"/>
                <a:ea typeface="맑은 고딕"/>
              </a:rPr>
              <a:t>점 이상</a:t>
            </a:r>
            <a:r>
              <a:rPr lang="en-US" altLang="ko-KR" sz="1200" dirty="0" smtClean="0">
                <a:latin typeface="맑은 고딕"/>
                <a:ea typeface="맑은 고딕"/>
              </a:rPr>
              <a:t>, </a:t>
            </a:r>
            <a:r>
              <a:rPr lang="ko-KR" altLang="en-US" sz="1200" dirty="0" smtClean="0">
                <a:latin typeface="맑은 고딕"/>
                <a:ea typeface="맑은 고딕"/>
              </a:rPr>
              <a:t>일어 </a:t>
            </a:r>
            <a:r>
              <a:rPr lang="en-US" altLang="ko-KR" sz="1200" dirty="0" smtClean="0">
                <a:latin typeface="맑은 고딕"/>
                <a:ea typeface="맑은 고딕"/>
              </a:rPr>
              <a:t>JPT 740</a:t>
            </a:r>
            <a:r>
              <a:rPr lang="ko-KR" altLang="en-US" sz="1200" dirty="0" smtClean="0">
                <a:latin typeface="맑은 고딕"/>
                <a:ea typeface="맑은 고딕"/>
              </a:rPr>
              <a:t>점 이상 </a:t>
            </a:r>
            <a:endParaRPr lang="en-US" altLang="ko-KR" sz="1200" dirty="0" smtClean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sz="1200" dirty="0" smtClean="0">
                <a:latin typeface="맑은 고딕"/>
                <a:ea typeface="맑은 고딕"/>
              </a:rPr>
              <a:t>        ③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학년</a:t>
            </a:r>
            <a:r>
              <a:rPr lang="en-US" altLang="ko-KR" sz="1200" dirty="0" smtClean="0"/>
              <a:t> : 2015</a:t>
            </a:r>
            <a:r>
              <a:rPr lang="ko-KR" altLang="ko-KR" sz="1200" dirty="0" smtClean="0"/>
              <a:t>년</a:t>
            </a:r>
            <a:r>
              <a:rPr lang="en-US" altLang="ko-KR" sz="1200" dirty="0" smtClean="0"/>
              <a:t> 1</a:t>
            </a:r>
            <a:r>
              <a:rPr lang="ko-KR" altLang="ko-KR" sz="1200" dirty="0" smtClean="0"/>
              <a:t>학기 기준</a:t>
            </a:r>
            <a:r>
              <a:rPr lang="en-US" altLang="ko-KR" sz="1200" dirty="0" smtClean="0"/>
              <a:t> 2~4</a:t>
            </a:r>
            <a:r>
              <a:rPr lang="ko-KR" altLang="ko-KR" sz="1200" dirty="0" smtClean="0"/>
              <a:t>학년</a:t>
            </a:r>
            <a:r>
              <a:rPr lang="en-US" altLang="ko-KR" sz="1200" dirty="0" smtClean="0"/>
              <a:t> 1</a:t>
            </a:r>
            <a:r>
              <a:rPr lang="ko-KR" altLang="ko-KR" sz="1200" dirty="0" smtClean="0"/>
              <a:t>학기 재학생</a:t>
            </a:r>
            <a:r>
              <a:rPr lang="en-US" altLang="ko-KR" sz="1200" dirty="0" smtClean="0"/>
              <a:t> (</a:t>
            </a:r>
            <a:r>
              <a:rPr lang="ko-KR" altLang="ko-KR" sz="1200" dirty="0" smtClean="0"/>
              <a:t>정규과정</a:t>
            </a:r>
            <a:r>
              <a:rPr lang="en-US" altLang="ko-KR" sz="1200" dirty="0" smtClean="0"/>
              <a:t> 2</a:t>
            </a:r>
            <a:r>
              <a:rPr lang="ko-KR" altLang="ko-KR" sz="1200" dirty="0" smtClean="0"/>
              <a:t>학기이상 남은 학생</a:t>
            </a:r>
            <a:r>
              <a:rPr lang="en-US" altLang="ko-KR" sz="1200" dirty="0" smtClean="0"/>
              <a:t>)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</a:t>
            </a:r>
            <a:r>
              <a:rPr lang="en-US" altLang="ko-KR" sz="1200" dirty="0" smtClean="0">
                <a:latin typeface="HY견고딕"/>
                <a:ea typeface="HY견고딕"/>
              </a:rPr>
              <a:t>④ </a:t>
            </a:r>
            <a:r>
              <a:rPr lang="ko-KR" altLang="ko-KR" sz="1200" dirty="0" smtClean="0"/>
              <a:t>전공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ko-KR" altLang="en-US" sz="1200" dirty="0" smtClean="0"/>
              <a:t>법학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의학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행정학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공학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등</a:t>
            </a:r>
            <a:r>
              <a:rPr lang="en-US" altLang="ko-KR" sz="1200" dirty="0" smtClean="0"/>
              <a:t>   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ko-KR" sz="1200" dirty="0" smtClean="0"/>
              <a:t> </a:t>
            </a:r>
            <a:r>
              <a:rPr lang="en-US" altLang="ko-KR" sz="1200" dirty="0" smtClean="0"/>
              <a:t>3) </a:t>
            </a:r>
            <a:r>
              <a:rPr lang="ko-KR" altLang="ko-KR" sz="1200" dirty="0"/>
              <a:t>지원내용</a:t>
            </a:r>
            <a:r>
              <a:rPr lang="en-US" altLang="ko-KR" sz="1200" dirty="0"/>
              <a:t> : </a:t>
            </a:r>
            <a:r>
              <a:rPr lang="ko-KR" altLang="ko-KR" sz="1200" dirty="0"/>
              <a:t>등록금 전액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(</a:t>
            </a:r>
            <a:r>
              <a:rPr lang="ko-KR" altLang="ko-KR" sz="1200" dirty="0" smtClean="0"/>
              <a:t>자격요건에 </a:t>
            </a:r>
            <a:r>
              <a:rPr lang="ko-KR" altLang="ko-KR" sz="1200" dirty="0" err="1"/>
              <a:t>유지시</a:t>
            </a:r>
            <a:r>
              <a:rPr lang="ko-KR" altLang="ko-KR" sz="1200" dirty="0"/>
              <a:t> 졸업까지 </a:t>
            </a:r>
            <a:r>
              <a:rPr lang="ko-KR" altLang="ko-KR" sz="1200" dirty="0" smtClean="0"/>
              <a:t>지급</a:t>
            </a:r>
            <a:r>
              <a:rPr lang="en-US" altLang="ko-KR" sz="1200" dirty="0"/>
              <a:t>)</a:t>
            </a:r>
            <a:r>
              <a:rPr lang="en-US" altLang="ko-KR" sz="1200" dirty="0" smtClean="0"/>
              <a:t> </a:t>
            </a:r>
            <a:endParaRPr lang="ko-KR" altLang="ko-KR" sz="1200" dirty="0"/>
          </a:p>
          <a:p>
            <a:pPr marL="0" indent="0">
              <a:buNone/>
            </a:pPr>
            <a:r>
              <a:rPr lang="ko-KR" altLang="en-US" sz="1200" dirty="0" smtClean="0"/>
              <a:t>                      </a:t>
            </a:r>
            <a:r>
              <a:rPr lang="en-US" altLang="ko-KR" sz="1200" dirty="0" smtClean="0"/>
              <a:t>※ </a:t>
            </a:r>
            <a:r>
              <a:rPr lang="ko-KR" altLang="ko-KR" sz="1200" dirty="0" smtClean="0"/>
              <a:t>장학금 수령 후 해당학기 중도 휴학 시 장학금은 반납하여야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함</a:t>
            </a:r>
            <a:r>
              <a:rPr lang="en-US" altLang="ko-KR" sz="1200" dirty="0" smtClean="0"/>
              <a:t>.</a:t>
            </a:r>
            <a:endParaRPr lang="en-US" altLang="ko-KR" sz="1200" dirty="0"/>
          </a:p>
          <a:p>
            <a:pPr marL="0" indent="0">
              <a:buNone/>
            </a:pP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4) </a:t>
            </a:r>
            <a:r>
              <a:rPr lang="ko-KR" altLang="en-US" sz="1200" dirty="0" smtClean="0"/>
              <a:t>추천</a:t>
            </a:r>
            <a:r>
              <a:rPr lang="ko-KR" altLang="ko-KR" sz="1200" dirty="0" smtClean="0"/>
              <a:t>기간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12/19(</a:t>
            </a:r>
            <a:r>
              <a:rPr lang="ko-KR" altLang="en-US" sz="1200" dirty="0"/>
              <a:t>월</a:t>
            </a:r>
            <a:r>
              <a:rPr lang="en-US" altLang="ko-KR" sz="1200" dirty="0" smtClean="0"/>
              <a:t>)~12/30(</a:t>
            </a:r>
            <a:r>
              <a:rPr lang="ko-KR" altLang="en-US" sz="1200" dirty="0" smtClean="0"/>
              <a:t>금</a:t>
            </a:r>
            <a:r>
              <a:rPr lang="en-US" altLang="ko-KR" sz="1200" dirty="0" smtClean="0"/>
              <a:t>)</a:t>
            </a: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5) </a:t>
            </a:r>
            <a:r>
              <a:rPr lang="ko-KR" altLang="ko-KR" sz="1200" dirty="0"/>
              <a:t>선발절차</a:t>
            </a:r>
          </a:p>
          <a:p>
            <a:pPr marL="0" indent="0">
              <a:buNone/>
            </a:pPr>
            <a:r>
              <a:rPr lang="en-US" altLang="ko-KR" sz="1200" dirty="0" smtClean="0"/>
              <a:t>        </a:t>
            </a:r>
            <a:r>
              <a:rPr lang="en-US" altLang="ko-KR" sz="1200" dirty="0" smtClean="0">
                <a:latin typeface="맑은 고딕"/>
                <a:ea typeface="맑은 고딕"/>
              </a:rPr>
              <a:t>①</a:t>
            </a:r>
            <a:r>
              <a:rPr lang="ko-KR" altLang="en-US" sz="1200" dirty="0" smtClean="0"/>
              <a:t>총장 추천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→ </a:t>
            </a:r>
            <a:r>
              <a:rPr lang="en-US" altLang="ko-KR" sz="1200" dirty="0" smtClean="0">
                <a:latin typeface="맑은 고딕"/>
                <a:ea typeface="맑은 고딕"/>
              </a:rPr>
              <a:t>②</a:t>
            </a:r>
            <a:r>
              <a:rPr lang="ko-KR" altLang="ko-KR" sz="1200" dirty="0" smtClean="0"/>
              <a:t>재단 </a:t>
            </a:r>
            <a:r>
              <a:rPr lang="ko-KR" altLang="ko-KR" sz="1200" dirty="0"/>
              <a:t>면접실시</a:t>
            </a:r>
            <a:r>
              <a:rPr lang="en-US" altLang="ko-KR" sz="1200" dirty="0" smtClean="0"/>
              <a:t>(</a:t>
            </a:r>
            <a:r>
              <a:rPr lang="ko-KR" altLang="ko-KR" sz="1200" dirty="0" smtClean="0"/>
              <a:t>일정 </a:t>
            </a:r>
            <a:r>
              <a:rPr lang="ko-KR" altLang="ko-KR" sz="1200" dirty="0"/>
              <a:t>추후 공지</a:t>
            </a:r>
            <a:r>
              <a:rPr lang="en-US" altLang="ko-KR" sz="1200" dirty="0"/>
              <a:t>) </a:t>
            </a:r>
            <a:r>
              <a:rPr lang="en-US" altLang="ko-KR" sz="1200" dirty="0" smtClean="0"/>
              <a:t>)  </a:t>
            </a:r>
            <a:r>
              <a:rPr lang="en-US" altLang="ko-KR" sz="1200" dirty="0" smtClean="0">
                <a:latin typeface="맑은 고딕"/>
                <a:ea typeface="맑은 고딕"/>
              </a:rPr>
              <a:t>→③ </a:t>
            </a:r>
            <a:r>
              <a:rPr lang="ko-KR" altLang="ko-KR" sz="1200" dirty="0" smtClean="0"/>
              <a:t>최종인원 선발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6) </a:t>
            </a:r>
            <a:r>
              <a:rPr lang="ko-KR" altLang="en-US" sz="1200" dirty="0" err="1" smtClean="0"/>
              <a:t>타장학금과</a:t>
            </a:r>
            <a:r>
              <a:rPr lang="ko-KR" altLang="en-US" sz="1200" dirty="0" smtClean="0"/>
              <a:t> 한국장학재단 학자금 대출과 중복수혜가 불가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 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b="1" dirty="0" smtClean="0"/>
              <a:t>    </a:t>
            </a:r>
          </a:p>
          <a:p>
            <a:pPr marL="0" indent="0" latinLnBrk="0">
              <a:buNone/>
            </a:pPr>
            <a:r>
              <a:rPr lang="en-US" altLang="ko-KR" sz="1200" b="1" dirty="0" smtClean="0"/>
              <a:t>   [</a:t>
            </a:r>
            <a:r>
              <a:rPr lang="ko-KR" altLang="ko-KR" sz="1200" b="1" dirty="0" smtClean="0"/>
              <a:t>문</a:t>
            </a:r>
            <a:r>
              <a:rPr lang="en-US" altLang="ko-KR" sz="1200" b="1" dirty="0" smtClean="0"/>
              <a:t> </a:t>
            </a:r>
            <a:r>
              <a:rPr lang="ko-KR" altLang="ko-KR" sz="1200" b="1" dirty="0" smtClean="0"/>
              <a:t>의</a:t>
            </a:r>
            <a:r>
              <a:rPr lang="en-US" altLang="ko-KR" sz="1200" b="1" dirty="0" smtClean="0"/>
              <a:t>]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홈페이지</a:t>
            </a:r>
            <a:r>
              <a:rPr lang="en-US" altLang="ko-KR" sz="1200" dirty="0"/>
              <a:t> : </a:t>
            </a:r>
            <a:r>
              <a:rPr lang="ko-KR" altLang="ko-KR" sz="1200" dirty="0"/>
              <a:t>지원신청</a:t>
            </a:r>
            <a:r>
              <a:rPr lang="en-US" altLang="ko-KR" sz="1200" dirty="0"/>
              <a:t> - [</a:t>
            </a:r>
            <a:r>
              <a:rPr lang="ko-KR" altLang="ko-KR" sz="1200" dirty="0"/>
              <a:t>문의사항</a:t>
            </a:r>
            <a:r>
              <a:rPr lang="en-US" altLang="ko-KR" sz="1200" dirty="0"/>
              <a:t>]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전화번호</a:t>
            </a:r>
            <a:r>
              <a:rPr lang="en-US" altLang="ko-KR" sz="1200" dirty="0"/>
              <a:t> : (02) </a:t>
            </a:r>
            <a:r>
              <a:rPr lang="en-US" altLang="ko-KR" sz="1200" dirty="0" smtClean="0"/>
              <a:t>750-7205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이</a:t>
            </a:r>
            <a:r>
              <a:rPr lang="en-US" altLang="ko-KR" sz="1200" dirty="0"/>
              <a:t> </a:t>
            </a:r>
            <a:r>
              <a:rPr lang="ko-KR" altLang="ko-KR" sz="1200" dirty="0"/>
              <a:t>메</a:t>
            </a:r>
            <a:r>
              <a:rPr lang="en-US" altLang="ko-KR" sz="1200" dirty="0"/>
              <a:t> </a:t>
            </a:r>
            <a:r>
              <a:rPr lang="ko-KR" altLang="ko-KR" sz="1200" dirty="0"/>
              <a:t>일</a:t>
            </a:r>
            <a:r>
              <a:rPr lang="en-US" altLang="ko-KR" sz="1200" dirty="0"/>
              <a:t> : </a:t>
            </a:r>
            <a:r>
              <a:rPr lang="en-US" altLang="ko-KR" sz="1200" dirty="0" smtClean="0"/>
              <a:t>scholarship@lotte.net</a:t>
            </a:r>
          </a:p>
          <a:p>
            <a:pPr marL="0" indent="0" latinLnBrk="0">
              <a:buNone/>
            </a:pPr>
            <a:endParaRPr lang="en-US" altLang="ko-KR" sz="1200" dirty="0"/>
          </a:p>
          <a:p>
            <a:pPr marL="0" indent="0" latinLnBrk="0">
              <a:buNone/>
            </a:pPr>
            <a:endParaRPr lang="en-US" altLang="ko-KR" sz="1200" dirty="0" smtClean="0"/>
          </a:p>
          <a:p>
            <a:pPr marL="0" indent="0" latinLnBrk="0">
              <a:buNone/>
            </a:pPr>
            <a:endParaRPr lang="ko-KR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6208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3528" y="188640"/>
            <a:ext cx="8712968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400" b="1" dirty="0" smtClean="0"/>
              <a:t>3.  </a:t>
            </a:r>
            <a:r>
              <a:rPr lang="ko-KR" altLang="en-US" sz="1400" b="1" dirty="0" smtClean="0"/>
              <a:t>재능 맞춤형 장학생</a:t>
            </a:r>
            <a:endParaRPr lang="en-US" altLang="ko-KR" sz="1400" b="1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1) </a:t>
            </a:r>
            <a:r>
              <a:rPr lang="ko-KR" altLang="en-US" sz="1200" dirty="0" smtClean="0"/>
              <a:t>선발대상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예체능 및 전문분야 재능 보유자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초등학생</a:t>
            </a:r>
            <a:r>
              <a:rPr lang="en-US" altLang="ko-KR" sz="1200" dirty="0" smtClean="0"/>
              <a:t>~ </a:t>
            </a:r>
            <a:r>
              <a:rPr lang="ko-KR" altLang="en-US" sz="1200" dirty="0" smtClean="0"/>
              <a:t>대학생</a:t>
            </a:r>
            <a:r>
              <a:rPr lang="en-US" altLang="ko-KR" sz="1200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2) </a:t>
            </a:r>
            <a:r>
              <a:rPr lang="ko-KR" altLang="en-US" sz="1200" dirty="0" smtClean="0"/>
              <a:t>지원자격 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</a:t>
            </a:r>
            <a:r>
              <a:rPr lang="en-US" altLang="ko-KR" sz="1200" dirty="0" smtClean="0">
                <a:latin typeface="맑은 고딕"/>
                <a:ea typeface="맑은 고딕"/>
              </a:rPr>
              <a:t>①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경제여건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>
                <a:latin typeface="HY견고딕"/>
                <a:ea typeface="HY견고딕"/>
              </a:rPr>
              <a:t> </a:t>
            </a:r>
            <a:r>
              <a:rPr lang="en-US" altLang="ko-KR" sz="1200" dirty="0" smtClean="0">
                <a:latin typeface="HY견고딕"/>
                <a:ea typeface="HY견고딕"/>
              </a:rPr>
              <a:t>           ⓐ </a:t>
            </a:r>
            <a:r>
              <a:rPr lang="ko-KR" altLang="en-US" sz="1200" dirty="0" smtClean="0"/>
              <a:t>기초생활수급가정 및 </a:t>
            </a:r>
            <a:r>
              <a:rPr lang="ko-KR" altLang="en-US" sz="1200" dirty="0" err="1" smtClean="0"/>
              <a:t>차상위가정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한부모가정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보육원 등 시설 거주 학생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</a:t>
            </a:r>
            <a:r>
              <a:rPr lang="en-US" altLang="ko-KR" sz="1200" dirty="0" smtClean="0">
                <a:latin typeface="HY견고딕"/>
                <a:ea typeface="HY견고딕"/>
              </a:rPr>
              <a:t>ⓑ </a:t>
            </a:r>
            <a:r>
              <a:rPr lang="ko-KR" altLang="en-US" sz="1200" dirty="0" smtClean="0"/>
              <a:t>다문화가정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장애인가정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북한이탈주민가정</a:t>
            </a:r>
            <a:r>
              <a:rPr lang="en-US" altLang="ko-KR" sz="1200" dirty="0" smtClean="0"/>
              <a:t> :  </a:t>
            </a:r>
            <a:r>
              <a:rPr lang="ko-KR" altLang="en-US" sz="1200" dirty="0" smtClean="0"/>
              <a:t>가계소득 </a:t>
            </a:r>
            <a:r>
              <a:rPr lang="en-US" altLang="ko-KR" sz="1200" dirty="0" smtClean="0"/>
              <a:t>5</a:t>
            </a:r>
            <a:r>
              <a:rPr lang="ko-KR" altLang="en-US" sz="1200" dirty="0" err="1" smtClean="0"/>
              <a:t>천만원</a:t>
            </a:r>
            <a:r>
              <a:rPr lang="ko-KR" altLang="en-US" sz="1200" dirty="0" smtClean="0"/>
              <a:t> 미만 가정 학생</a:t>
            </a:r>
            <a:r>
              <a:rPr lang="en-US" altLang="ko-KR" sz="1200" dirty="0" smtClean="0"/>
              <a:t> </a:t>
            </a:r>
          </a:p>
          <a:p>
            <a:pPr marL="0" indent="0">
              <a:buNone/>
            </a:pPr>
            <a:r>
              <a:rPr lang="en-US" altLang="ko-KR" sz="1200" dirty="0" smtClean="0"/>
              <a:t>                    .</a:t>
            </a:r>
          </a:p>
          <a:p>
            <a:pPr marL="0" indent="0">
              <a:buNone/>
            </a:pPr>
            <a:r>
              <a:rPr lang="en-US" altLang="ko-KR" sz="1200" dirty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      ② </a:t>
            </a:r>
            <a:r>
              <a:rPr lang="en-US" altLang="ko-KR" sz="1200" dirty="0" smtClean="0"/>
              <a:t>’15</a:t>
            </a:r>
            <a:r>
              <a:rPr lang="ko-KR" altLang="en-US" sz="1200" dirty="0" smtClean="0"/>
              <a:t>년 선발인원 은 예체능 분야만 선발함 </a:t>
            </a:r>
            <a:endParaRPr lang="en-US" altLang="ko-KR" sz="1200" dirty="0" smtClean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sz="1200" dirty="0">
                <a:latin typeface="맑은 고딕"/>
                <a:ea typeface="맑은 고딕"/>
              </a:rPr>
              <a:t> </a:t>
            </a:r>
            <a:r>
              <a:rPr lang="en-US" altLang="ko-KR" sz="1200" dirty="0" smtClean="0">
                <a:latin typeface="맑은 고딕"/>
                <a:ea typeface="맑은 고딕"/>
              </a:rPr>
              <a:t>      ③</a:t>
            </a:r>
            <a:r>
              <a:rPr lang="en-US" altLang="ko-KR" sz="1200" dirty="0" smtClean="0"/>
              <a:t> </a:t>
            </a:r>
            <a:r>
              <a:rPr lang="ko-KR" altLang="en-US" sz="1200" dirty="0"/>
              <a:t>과정 </a:t>
            </a:r>
            <a:r>
              <a:rPr lang="en-US" altLang="ko-KR" sz="1200" dirty="0"/>
              <a:t>: </a:t>
            </a:r>
            <a:r>
              <a:rPr lang="ko-KR" altLang="en-US" sz="1200" dirty="0"/>
              <a:t>초등</a:t>
            </a:r>
            <a:r>
              <a:rPr lang="en-US" altLang="ko-KR" sz="1200" dirty="0"/>
              <a:t>~ </a:t>
            </a:r>
            <a:r>
              <a:rPr lang="ko-KR" altLang="en-US" sz="1200" dirty="0" smtClean="0"/>
              <a:t>대학 재학생 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>
                <a:latin typeface="HY견고딕"/>
                <a:ea typeface="HY견고딕"/>
              </a:rPr>
              <a:t>        ④ ⓐ </a:t>
            </a:r>
            <a:r>
              <a:rPr lang="ko-KR" altLang="en-US" sz="1200" dirty="0" smtClean="0"/>
              <a:t>해당 학교 학교장 추천서 및 관련기관 추천서를 받은 자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</a:t>
            </a:r>
            <a:r>
              <a:rPr lang="ko-KR" altLang="en-US" sz="1200" dirty="0" smtClean="0"/>
              <a:t>관련기관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시</a:t>
            </a:r>
            <a:r>
              <a:rPr lang="ko-KR" altLang="en-US" sz="1200" dirty="0" smtClean="0">
                <a:latin typeface="맑은 고딕"/>
                <a:ea typeface="맑은 고딕"/>
              </a:rPr>
              <a:t>∙</a:t>
            </a:r>
            <a:r>
              <a:rPr lang="ko-KR" altLang="en-US" sz="1200" dirty="0" err="1" smtClean="0"/>
              <a:t>도교육청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전공분야 </a:t>
            </a:r>
            <a:r>
              <a:rPr lang="ko-KR" altLang="en-US" sz="1200" dirty="0" err="1" smtClean="0"/>
              <a:t>영재원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전공 관련 협회</a:t>
            </a:r>
            <a:r>
              <a:rPr lang="en-US" altLang="ko-KR" sz="1200" dirty="0"/>
              <a:t> </a:t>
            </a:r>
            <a:r>
              <a:rPr lang="ko-KR" altLang="en-US" sz="1200" dirty="0" smtClean="0"/>
              <a:t>등 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/>
              <a:t>            </a:t>
            </a:r>
            <a:r>
              <a:rPr lang="en-US" altLang="ko-KR" sz="1200" dirty="0" smtClean="0">
                <a:latin typeface="맑은 고딕"/>
                <a:ea typeface="맑은 고딕"/>
              </a:rPr>
              <a:t>ⓑ </a:t>
            </a:r>
            <a:r>
              <a:rPr lang="ko-KR" altLang="en-US" sz="1200" dirty="0" smtClean="0">
                <a:latin typeface="맑은 고딕"/>
                <a:ea typeface="맑은 고딕"/>
              </a:rPr>
              <a:t>전공관련 전국대회 수상실적이 있는 자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ko-KR" sz="1200" dirty="0" smtClean="0"/>
              <a:t> </a:t>
            </a:r>
            <a:r>
              <a:rPr lang="en-US" altLang="ko-KR" sz="1200" dirty="0" smtClean="0"/>
              <a:t>3) </a:t>
            </a:r>
            <a:r>
              <a:rPr lang="ko-KR" altLang="ko-KR" sz="1200" dirty="0"/>
              <a:t>지원내용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: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</a:t>
            </a:r>
            <a:r>
              <a:rPr lang="en-US" altLang="ko-KR" sz="1200" dirty="0" smtClean="0">
                <a:latin typeface="맑은 고딕"/>
                <a:ea typeface="맑은 고딕"/>
              </a:rPr>
              <a:t>①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레슨비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훈련비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교재비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재단에서 정한 한도 내</a:t>
            </a:r>
            <a:r>
              <a:rPr lang="en-US" altLang="ko-KR" sz="1200" dirty="0" smtClean="0"/>
              <a:t>), </a:t>
            </a:r>
            <a:r>
              <a:rPr lang="ko-KR" altLang="en-US" sz="1200" dirty="0" smtClean="0"/>
              <a:t>또는 등록금 전액 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② </a:t>
            </a:r>
            <a:r>
              <a:rPr lang="ko-KR" altLang="en-US" sz="1200" dirty="0" err="1" smtClean="0"/>
              <a:t>년단위</a:t>
            </a:r>
            <a:r>
              <a:rPr lang="ko-KR" altLang="en-US" sz="1200" dirty="0" smtClean="0"/>
              <a:t> 자격심사를 통해서 지속 지원 가능</a:t>
            </a:r>
            <a:r>
              <a:rPr lang="en-US" altLang="ko-KR" sz="1200" dirty="0" smtClean="0"/>
              <a:t>   </a:t>
            </a: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      ※ </a:t>
            </a:r>
            <a:r>
              <a:rPr lang="ko-KR" altLang="ko-KR" sz="1200" dirty="0"/>
              <a:t>장학금 수령 후 해당학기 중도 휴학 시 </a:t>
            </a:r>
            <a:r>
              <a:rPr lang="ko-KR" altLang="en-US" sz="1200" dirty="0" smtClean="0"/>
              <a:t>장학생 자격 상실 및 해당학기 </a:t>
            </a:r>
            <a:r>
              <a:rPr lang="ko-KR" altLang="ko-KR" sz="1200" dirty="0" smtClean="0"/>
              <a:t>장학금 반납</a:t>
            </a: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4) </a:t>
            </a:r>
            <a:r>
              <a:rPr lang="ko-KR" altLang="ko-KR" sz="1200" dirty="0"/>
              <a:t>신청기간</a:t>
            </a:r>
            <a:r>
              <a:rPr lang="en-US" altLang="ko-KR" sz="1200" dirty="0"/>
              <a:t> : </a:t>
            </a:r>
            <a:r>
              <a:rPr lang="en-US" altLang="ko-KR" sz="1200" dirty="0" smtClean="0"/>
              <a:t>12/8(</a:t>
            </a:r>
            <a:r>
              <a:rPr lang="ko-KR" altLang="en-US" sz="1200" dirty="0"/>
              <a:t>월</a:t>
            </a:r>
            <a:r>
              <a:rPr lang="en-US" altLang="ko-KR" sz="1200" dirty="0" smtClean="0"/>
              <a:t>)~12/23(</a:t>
            </a:r>
            <a:r>
              <a:rPr lang="ko-KR" altLang="en-US" sz="1200" dirty="0"/>
              <a:t>화</a:t>
            </a:r>
            <a:r>
              <a:rPr lang="en-US" altLang="ko-KR" sz="1200" smtClean="0"/>
              <a:t>)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http://www.lottefoundation.or.kr/announceList.do</a:t>
            </a:r>
          </a:p>
          <a:p>
            <a:pPr marL="0" indent="0">
              <a:buNone/>
            </a:pPr>
            <a:endParaRPr lang="ko-KR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5) </a:t>
            </a:r>
            <a:r>
              <a:rPr lang="ko-KR" altLang="ko-KR" sz="1200" dirty="0"/>
              <a:t>선발절차</a:t>
            </a:r>
          </a:p>
          <a:p>
            <a:pPr marL="0" indent="0">
              <a:buNone/>
            </a:pPr>
            <a:r>
              <a:rPr lang="en-US" altLang="ko-KR" sz="1200" dirty="0" smtClean="0"/>
              <a:t>        </a:t>
            </a:r>
            <a:r>
              <a:rPr lang="en-US" altLang="ko-KR" sz="1200" dirty="0" smtClean="0">
                <a:latin typeface="맑은 고딕"/>
                <a:ea typeface="맑은 고딕"/>
              </a:rPr>
              <a:t>①</a:t>
            </a:r>
            <a:r>
              <a:rPr lang="ko-KR" altLang="en-US" sz="1200" dirty="0" smtClean="0">
                <a:latin typeface="맑은 고딕"/>
                <a:ea typeface="맑은 고딕"/>
              </a:rPr>
              <a:t>홈페이지 신청</a:t>
            </a:r>
            <a:r>
              <a:rPr lang="en-US" altLang="ko-KR" sz="1200" dirty="0" smtClean="0">
                <a:latin typeface="맑은 고딕"/>
                <a:ea typeface="맑은 고딕"/>
              </a:rPr>
              <a:t>(</a:t>
            </a:r>
            <a:r>
              <a:rPr lang="ko-KR" altLang="en-US" sz="1200" dirty="0" smtClean="0">
                <a:latin typeface="맑은 고딕"/>
                <a:ea typeface="맑은 고딕"/>
              </a:rPr>
              <a:t>추천서 첨부</a:t>
            </a:r>
            <a:r>
              <a:rPr lang="en-US" altLang="ko-KR" sz="1200" dirty="0" smtClean="0">
                <a:latin typeface="맑은 고딕"/>
                <a:ea typeface="맑은 고딕"/>
              </a:rPr>
              <a:t>)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→ </a:t>
            </a:r>
            <a:r>
              <a:rPr lang="en-US" altLang="ko-KR" sz="1200" dirty="0" smtClean="0">
                <a:latin typeface="맑은 고딕"/>
                <a:ea typeface="맑은 고딕"/>
              </a:rPr>
              <a:t>②</a:t>
            </a:r>
            <a:r>
              <a:rPr lang="ko-KR" altLang="ko-KR" sz="1200" dirty="0" smtClean="0"/>
              <a:t>재단 </a:t>
            </a:r>
            <a:r>
              <a:rPr lang="ko-KR" altLang="ko-KR" sz="1200" dirty="0"/>
              <a:t>면접실시</a:t>
            </a:r>
            <a:r>
              <a:rPr lang="en-US" altLang="ko-KR" sz="1200" dirty="0" smtClean="0"/>
              <a:t>(</a:t>
            </a:r>
            <a:r>
              <a:rPr lang="ko-KR" altLang="ko-KR" sz="1200" dirty="0" smtClean="0"/>
              <a:t>일정 </a:t>
            </a:r>
            <a:r>
              <a:rPr lang="ko-KR" altLang="ko-KR" sz="1200" dirty="0"/>
              <a:t>추후 공지</a:t>
            </a:r>
            <a:r>
              <a:rPr lang="en-US" altLang="ko-KR" sz="1200" dirty="0"/>
              <a:t>) </a:t>
            </a:r>
            <a:r>
              <a:rPr lang="en-US" altLang="ko-KR" sz="1200" dirty="0" smtClean="0"/>
              <a:t>)  </a:t>
            </a:r>
            <a:r>
              <a:rPr lang="en-US" altLang="ko-KR" sz="1200" dirty="0" smtClean="0">
                <a:latin typeface="맑은 고딕"/>
                <a:ea typeface="맑은 고딕"/>
              </a:rPr>
              <a:t>→ ③ </a:t>
            </a:r>
            <a:r>
              <a:rPr lang="ko-KR" altLang="ko-KR" sz="1200" dirty="0" smtClean="0"/>
              <a:t>최종인원 선발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/>
              <a:t> 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6) </a:t>
            </a:r>
            <a:r>
              <a:rPr lang="ko-KR" altLang="en-US" sz="1200" dirty="0" smtClean="0"/>
              <a:t>레슨비 및 훈련비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교재비는 </a:t>
            </a:r>
            <a:r>
              <a:rPr lang="ko-KR" altLang="en-US" sz="1200" dirty="0" err="1" smtClean="0"/>
              <a:t>타장학금과</a:t>
            </a:r>
            <a:r>
              <a:rPr lang="ko-KR" altLang="en-US" sz="1200" dirty="0" smtClean="0"/>
              <a:t> 한국장학재단 학자금 대출과 중복수혜 가능</a:t>
            </a:r>
            <a:r>
              <a:rPr lang="en-US" altLang="ko-KR" sz="1200" dirty="0" smtClean="0"/>
              <a:t>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등록금 지원은 </a:t>
            </a:r>
            <a:r>
              <a:rPr lang="ko-KR" altLang="en-US" sz="1200" dirty="0" err="1" smtClean="0"/>
              <a:t>타장학금</a:t>
            </a:r>
            <a:r>
              <a:rPr lang="ko-KR" altLang="en-US" sz="1200" dirty="0" smtClean="0"/>
              <a:t> 및 학자금 대출과 중복 불가</a:t>
            </a:r>
            <a:r>
              <a:rPr lang="ko-KR" altLang="ko-KR" sz="1200" dirty="0" smtClean="0"/>
              <a:t> 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b="1" dirty="0" smtClean="0"/>
              <a:t>    </a:t>
            </a:r>
          </a:p>
          <a:p>
            <a:pPr marL="0" indent="0" latinLnBrk="0">
              <a:buNone/>
            </a:pPr>
            <a:r>
              <a:rPr lang="en-US" altLang="ko-KR" sz="1200" b="1" dirty="0" smtClean="0"/>
              <a:t>   [</a:t>
            </a:r>
            <a:r>
              <a:rPr lang="ko-KR" altLang="ko-KR" sz="1200" b="1" dirty="0" smtClean="0"/>
              <a:t>문</a:t>
            </a:r>
            <a:r>
              <a:rPr lang="en-US" altLang="ko-KR" sz="1200" b="1" dirty="0" smtClean="0"/>
              <a:t> </a:t>
            </a:r>
            <a:r>
              <a:rPr lang="ko-KR" altLang="ko-KR" sz="1200" b="1" dirty="0" smtClean="0"/>
              <a:t>의</a:t>
            </a:r>
            <a:r>
              <a:rPr lang="en-US" altLang="ko-KR" sz="1200" b="1" dirty="0" smtClean="0"/>
              <a:t>]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홈페이지</a:t>
            </a:r>
            <a:r>
              <a:rPr lang="en-US" altLang="ko-KR" sz="1200" dirty="0"/>
              <a:t> : </a:t>
            </a:r>
            <a:r>
              <a:rPr lang="ko-KR" altLang="ko-KR" sz="1200" dirty="0" smtClean="0"/>
              <a:t>지원신청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- [</a:t>
            </a:r>
            <a:r>
              <a:rPr lang="ko-KR" altLang="ko-KR" sz="1200" dirty="0"/>
              <a:t>문의사항</a:t>
            </a:r>
            <a:r>
              <a:rPr lang="en-US" altLang="ko-KR" sz="1200" dirty="0" smtClean="0"/>
              <a:t>] </a:t>
            </a:r>
            <a:r>
              <a:rPr lang="en-US" altLang="ko-KR" sz="1200" dirty="0" smtClean="0">
                <a:hlinkClick r:id="rId2"/>
              </a:rPr>
              <a:t> http://www.lottefoundation.or.kr/inquiryWrite.do</a:t>
            </a:r>
            <a:r>
              <a:rPr lang="en-US" altLang="ko-KR" sz="1200" dirty="0" smtClean="0"/>
              <a:t> 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전화번호</a:t>
            </a:r>
            <a:r>
              <a:rPr lang="en-US" altLang="ko-KR" sz="1200" dirty="0"/>
              <a:t> : (02) </a:t>
            </a:r>
            <a:r>
              <a:rPr lang="en-US" altLang="ko-KR" sz="1200" dirty="0" smtClean="0"/>
              <a:t>750 - 7205 / 7209</a:t>
            </a:r>
            <a:endParaRPr lang="ko-KR" altLang="ko-KR" sz="1200" dirty="0"/>
          </a:p>
          <a:p>
            <a:pPr marL="0" indent="0" latinLnBrk="0">
              <a:buNone/>
            </a:pPr>
            <a:r>
              <a:rPr lang="en-US" altLang="ko-KR" sz="1200" dirty="0" smtClean="0"/>
              <a:t>       * </a:t>
            </a:r>
            <a:r>
              <a:rPr lang="ko-KR" altLang="ko-KR" sz="1200" dirty="0"/>
              <a:t>이</a:t>
            </a:r>
            <a:r>
              <a:rPr lang="en-US" altLang="ko-KR" sz="1200" dirty="0"/>
              <a:t> </a:t>
            </a:r>
            <a:r>
              <a:rPr lang="ko-KR" altLang="ko-KR" sz="1200" dirty="0"/>
              <a:t>메</a:t>
            </a:r>
            <a:r>
              <a:rPr lang="en-US" altLang="ko-KR" sz="1200" dirty="0"/>
              <a:t> </a:t>
            </a:r>
            <a:r>
              <a:rPr lang="ko-KR" altLang="ko-KR" sz="1200" dirty="0"/>
              <a:t>일</a:t>
            </a:r>
            <a:r>
              <a:rPr lang="en-US" altLang="ko-KR" sz="1200" dirty="0"/>
              <a:t> : </a:t>
            </a:r>
            <a:r>
              <a:rPr lang="en-US" altLang="ko-KR" sz="1200" dirty="0" smtClean="0"/>
              <a:t>scholarship@lotte.net</a:t>
            </a:r>
          </a:p>
          <a:p>
            <a:pPr marL="0" indent="0" latinLnBrk="0">
              <a:buNone/>
            </a:pPr>
            <a:endParaRPr lang="en-US" altLang="ko-KR" sz="1200" dirty="0"/>
          </a:p>
          <a:p>
            <a:pPr marL="0" indent="0" latinLnBrk="0">
              <a:buNone/>
            </a:pPr>
            <a:endParaRPr lang="en-US" altLang="ko-KR" sz="1200" dirty="0" smtClean="0"/>
          </a:p>
          <a:p>
            <a:pPr marL="0" indent="0" latinLnBrk="0">
              <a:buNone/>
            </a:pPr>
            <a:endParaRPr lang="ko-KR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27082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4238</TotalTime>
  <Words>973</Words>
  <Application>Microsoft Office PowerPoint</Application>
  <PresentationFormat>화면 슬라이드 쇼(4:3)</PresentationFormat>
  <Paragraphs>121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롯데장학재단 장학금 안내</dc:title>
  <dc:creator>동현</dc:creator>
  <cp:lastModifiedBy>user</cp:lastModifiedBy>
  <cp:revision>16</cp:revision>
  <cp:lastPrinted>2014-12-09T04:47:01Z</cp:lastPrinted>
  <dcterms:created xsi:type="dcterms:W3CDTF">2014-12-05T04:56:04Z</dcterms:created>
  <dcterms:modified xsi:type="dcterms:W3CDTF">2014-12-10T02:19:29Z</dcterms:modified>
</cp:coreProperties>
</file>