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100012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13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209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0934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594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100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0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773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62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605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600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396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C3141-4933-4DAB-B861-EB9C4EBEC140}" type="datetimeFigureOut">
              <a:rPr lang="ko-KR" altLang="en-US" smtClean="0"/>
              <a:t>2015-01-20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15162-FC55-458F-8900-987F630241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267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sm0830kr@snu.ac.kr" TargetMode="External"/><Relationship Id="rId2" Type="http://schemas.openxmlformats.org/officeDocument/2006/relationships/hyperlink" Target="mailto:thinfilm@snu.ac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5180433" y="165288"/>
            <a:ext cx="1498680" cy="1854945"/>
          </a:xfrm>
          <a:prstGeom prst="rect">
            <a:avLst/>
          </a:prstGeom>
          <a:noFill/>
        </p:spPr>
        <p:txBody>
          <a:bodyPr wrap="square" lIns="40078" tIns="20039" rIns="40078" bIns="20039" rtlCol="0">
            <a:prstTxWarp prst="textArchUp">
              <a:avLst>
                <a:gd name="adj" fmla="val 12533338"/>
              </a:avLst>
            </a:prstTxWarp>
            <a:spAutoFit/>
          </a:bodyPr>
          <a:lstStyle/>
          <a:p>
            <a:r>
              <a:rPr lang="en-US" altLang="ko-KR" sz="2600" b="1" dirty="0">
                <a:solidFill>
                  <a:schemeClr val="bg1"/>
                </a:solidFill>
              </a:rPr>
              <a:t>RIAM 25</a:t>
            </a:r>
            <a:r>
              <a:rPr lang="en-US" altLang="ko-KR" sz="2600" b="1" baseline="30000" dirty="0">
                <a:solidFill>
                  <a:schemeClr val="bg1"/>
                </a:solidFill>
              </a:rPr>
              <a:t>th</a:t>
            </a:r>
            <a:r>
              <a:rPr lang="en-US" altLang="ko-KR" sz="2600" b="1" dirty="0">
                <a:solidFill>
                  <a:schemeClr val="bg1"/>
                </a:solidFill>
              </a:rPr>
              <a:t> ANNIVERSARY</a:t>
            </a:r>
            <a:endParaRPr lang="ko-KR" altLang="en-US" sz="2600" b="1" dirty="0">
              <a:solidFill>
                <a:schemeClr val="bg1"/>
              </a:solidFill>
            </a:endParaRPr>
          </a:p>
        </p:txBody>
      </p:sp>
      <p:grpSp>
        <p:nvGrpSpPr>
          <p:cNvPr id="26" name="그룹 25"/>
          <p:cNvGrpSpPr/>
          <p:nvPr/>
        </p:nvGrpSpPr>
        <p:grpSpPr>
          <a:xfrm>
            <a:off x="5578907" y="259677"/>
            <a:ext cx="1100207" cy="738664"/>
            <a:chOff x="17179929" y="6944298"/>
            <a:chExt cx="2425549" cy="1727397"/>
          </a:xfrm>
        </p:grpSpPr>
        <p:sp>
          <p:nvSpPr>
            <p:cNvPr id="27" name="TextBox 26"/>
            <p:cNvSpPr txBox="1"/>
            <p:nvPr/>
          </p:nvSpPr>
          <p:spPr>
            <a:xfrm>
              <a:off x="17179929" y="6944298"/>
              <a:ext cx="1663700" cy="17273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4200" b="1" dirty="0">
                  <a:solidFill>
                    <a:schemeClr val="bg1"/>
                  </a:solidFill>
                  <a:latin typeface="Brush Script MT" panose="03060802040406070304" pitchFamily="66" charset="0"/>
                </a:rPr>
                <a:t>25</a:t>
              </a:r>
              <a:endParaRPr lang="ko-KR" altLang="en-US" sz="4200" b="1" dirty="0">
                <a:solidFill>
                  <a:schemeClr val="bg1"/>
                </a:solidFill>
                <a:latin typeface="Brush Script MT" panose="03060802040406070304" pitchFamily="66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389600" y="6965562"/>
              <a:ext cx="660399" cy="1079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>
                  <a:solidFill>
                    <a:schemeClr val="bg1"/>
                  </a:solidFill>
                  <a:latin typeface="Brush Script MT" panose="03060802040406070304" pitchFamily="66" charset="0"/>
                </a:rPr>
                <a:t>t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10079" y="7436496"/>
              <a:ext cx="1295399" cy="1079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>
                  <a:solidFill>
                    <a:schemeClr val="bg1"/>
                  </a:solidFill>
                  <a:latin typeface="Brush Script MT" panose="03060802040406070304" pitchFamily="66" charset="0"/>
                </a:rPr>
                <a:t>h</a:t>
              </a:r>
              <a:endParaRPr lang="ko-KR" altLang="en-US" sz="2400" b="1" dirty="0">
                <a:solidFill>
                  <a:schemeClr val="bg1"/>
                </a:solidFill>
                <a:latin typeface="Brush Script MT" panose="03060802040406070304" pitchFamily="66" charset="0"/>
              </a:endParaRPr>
            </a:p>
          </p:txBody>
        </p:sp>
      </p:grpSp>
      <p:sp>
        <p:nvSpPr>
          <p:cNvPr id="2" name="직사각형 1"/>
          <p:cNvSpPr/>
          <p:nvPr/>
        </p:nvSpPr>
        <p:spPr>
          <a:xfrm>
            <a:off x="404664" y="444343"/>
            <a:ext cx="6234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kern="0" dirty="0">
                <a:latin typeface="맑은 고딕" panose="020B0503020000020004" pitchFamily="50" charset="-127"/>
                <a:cs typeface="굴림" panose="020B0600000101010101" pitchFamily="50" charset="-127"/>
              </a:rPr>
              <a:t>445.606 </a:t>
            </a:r>
            <a:r>
              <a:rPr lang="ko-KR" altLang="ko-KR" sz="2000" kern="0">
                <a:cs typeface="굴림" panose="020B0600000101010101" pitchFamily="50" charset="-127"/>
              </a:rPr>
              <a:t>재료산업과 </a:t>
            </a:r>
            <a:r>
              <a:rPr lang="ko-KR" altLang="ko-KR" sz="2000" kern="0" smtClean="0">
                <a:cs typeface="굴림" panose="020B0600000101010101" pitchFamily="50" charset="-127"/>
              </a:rPr>
              <a:t>기술혁신</a:t>
            </a:r>
            <a:r>
              <a:rPr lang="en-US" altLang="ko-KR" sz="2000" kern="0" dirty="0">
                <a:cs typeface="굴림" panose="020B0600000101010101" pitchFamily="50" charset="-127"/>
              </a:rPr>
              <a:t> </a:t>
            </a:r>
            <a:r>
              <a:rPr lang="en-US" altLang="ko-KR" sz="2000" kern="0" dirty="0" smtClean="0">
                <a:cs typeface="굴림" panose="020B0600000101010101" pitchFamily="50" charset="-127"/>
              </a:rPr>
              <a:t>      </a:t>
            </a:r>
            <a:r>
              <a:rPr lang="ko-KR" altLang="en-US" sz="2000" kern="0" smtClean="0">
                <a:cs typeface="굴림" panose="020B0600000101010101" pitchFamily="50" charset="-127"/>
              </a:rPr>
              <a:t>담당교수</a:t>
            </a:r>
            <a:r>
              <a:rPr lang="en-US" altLang="ko-KR" sz="2000" kern="0" dirty="0" smtClean="0">
                <a:cs typeface="굴림" panose="020B0600000101010101" pitchFamily="50" charset="-127"/>
              </a:rPr>
              <a:t>: </a:t>
            </a:r>
            <a:r>
              <a:rPr lang="ko-KR" altLang="en-US" sz="2000" kern="0" smtClean="0">
                <a:cs typeface="굴림" panose="020B0600000101010101" pitchFamily="50" charset="-127"/>
              </a:rPr>
              <a:t>김형준</a:t>
            </a:r>
            <a:r>
              <a:rPr lang="ko-KR" altLang="ko-KR" sz="2000" kern="0" smtClean="0">
                <a:cs typeface="굴림" panose="020B0600000101010101" pitchFamily="50" charset="-127"/>
              </a:rPr>
              <a:t> </a:t>
            </a:r>
            <a:endParaRPr lang="ko-KR" alt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404664" y="1259632"/>
            <a:ext cx="584999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2015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1</a:t>
            </a:r>
            <a:r>
              <a:rPr lang="ko-KR" altLang="en-US" sz="1400" dirty="0" smtClean="0"/>
              <a:t>학기 </a:t>
            </a:r>
            <a:r>
              <a:rPr lang="ko-KR" altLang="en-US" sz="1400" dirty="0" smtClean="0">
                <a:solidFill>
                  <a:srgbClr val="FF0000"/>
                </a:solidFill>
              </a:rPr>
              <a:t>재료산업과 기술혁신 </a:t>
            </a:r>
            <a:r>
              <a:rPr lang="ko-KR" altLang="en-US" sz="1400" dirty="0" smtClean="0"/>
              <a:t>교과목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대학원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은 </a:t>
            </a:r>
            <a:r>
              <a:rPr lang="en-US" altLang="ko-KR" sz="1400" dirty="0" smtClean="0"/>
              <a:t>SK Hynix</a:t>
            </a:r>
            <a:r>
              <a:rPr lang="ko-KR" altLang="en-US" sz="1400" dirty="0" smtClean="0"/>
              <a:t>의</a:t>
            </a:r>
            <a:r>
              <a:rPr lang="en-US" altLang="ko-KR" sz="1400" dirty="0" smtClean="0"/>
              <a:t> CEO,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CTO, </a:t>
            </a:r>
            <a:r>
              <a:rPr lang="ko-KR" altLang="en-US" sz="1400" dirty="0" smtClean="0"/>
              <a:t>연구개발 책임자 등을 초빙하여 아래에 열거한 반도체 관련 기술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ko-KR" altLang="en-US" sz="1400" dirty="0" smtClean="0"/>
              <a:t>및 최근 연구 동향에 대하여 강의하고자 합니다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많은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신청 바랍니다</a:t>
            </a:r>
            <a:r>
              <a:rPr lang="en-US" altLang="ko-KR" sz="1400" dirty="0" smtClean="0"/>
              <a:t>.</a:t>
            </a:r>
            <a:r>
              <a:rPr lang="ko-KR" altLang="en-US" sz="1400" dirty="0" smtClean="0"/>
              <a:t> </a:t>
            </a:r>
            <a:endParaRPr lang="en-US" altLang="ko-KR" sz="1400" dirty="0" smtClean="0"/>
          </a:p>
          <a:p>
            <a:endParaRPr lang="en-US" altLang="ko-KR" sz="1400" dirty="0"/>
          </a:p>
          <a:p>
            <a:r>
              <a:rPr lang="ko-KR" altLang="en-US" sz="1400" dirty="0" smtClean="0"/>
              <a:t>강의시간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목요일 </a:t>
            </a:r>
            <a:r>
              <a:rPr lang="en-US" altLang="ko-KR" sz="1400" dirty="0" smtClean="0"/>
              <a:t>15:30~18:15</a:t>
            </a:r>
          </a:p>
          <a:p>
            <a:r>
              <a:rPr lang="ko-KR" altLang="en-US" sz="1400" dirty="0" smtClean="0"/>
              <a:t>강의실</a:t>
            </a:r>
            <a:r>
              <a:rPr lang="en-US" altLang="ko-KR" sz="1400" dirty="0" smtClean="0"/>
              <a:t>:    33</a:t>
            </a:r>
            <a:r>
              <a:rPr lang="ko-KR" altLang="en-US" sz="1400" dirty="0" smtClean="0"/>
              <a:t>동 </a:t>
            </a:r>
            <a:r>
              <a:rPr lang="en-US" altLang="ko-KR" sz="1400" dirty="0" smtClean="0"/>
              <a:t>228</a:t>
            </a:r>
            <a:r>
              <a:rPr lang="ko-KR" altLang="en-US" sz="1400" dirty="0" smtClean="0"/>
              <a:t>호</a:t>
            </a:r>
            <a:endParaRPr lang="en-US" altLang="ko-KR" sz="14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2060848" y="7308304"/>
            <a:ext cx="44726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강의 일정과 내용은 사정에 따라 변경될 수 있습니다</a:t>
            </a:r>
            <a:r>
              <a:rPr lang="en-US" altLang="ko-KR" sz="1400" dirty="0" smtClean="0"/>
              <a:t>.</a:t>
            </a: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433830"/>
              </p:ext>
            </p:extLst>
          </p:nvPr>
        </p:nvGraphicFramePr>
        <p:xfrm>
          <a:off x="342900" y="3027774"/>
          <a:ext cx="6172199" cy="4211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9879"/>
                <a:gridCol w="639142"/>
                <a:gridCol w="2284856"/>
                <a:gridCol w="1111552"/>
                <a:gridCol w="1506770"/>
              </a:tblGrid>
              <a:tr h="2036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Week</a:t>
                      </a:r>
                      <a:endParaRPr lang="en-US" sz="14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강의내용</a:t>
                      </a:r>
                      <a:endParaRPr lang="ko-KR" altLang="en-US" sz="1400" b="1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294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분야</a:t>
                      </a:r>
                      <a:endParaRPr lang="ko-KR" altLang="en-US" sz="1400" b="1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강의제목</a:t>
                      </a:r>
                      <a:endParaRPr lang="ko-KR" altLang="en-US" sz="1400" b="1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Date</a:t>
                      </a:r>
                      <a:endParaRPr lang="en-US" sz="1400" b="1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강사</a:t>
                      </a:r>
                      <a:endParaRPr lang="ko-KR" altLang="en-US" sz="1400" b="1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1</a:t>
                      </a:r>
                      <a:endParaRPr lang="en-US" altLang="ko-KR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PKG</a:t>
                      </a:r>
                      <a:endParaRPr 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Packaging Technology</a:t>
                      </a:r>
                      <a:endParaRPr 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2015-03-05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유현규 수석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공정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Lithography Technology</a:t>
                      </a:r>
                      <a:endParaRPr 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2015-03-12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박찬하 수석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3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공정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Etch Technology</a:t>
                      </a:r>
                      <a:endParaRPr 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2015-03-19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조상훈 수석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4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공정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Diffusion Technology</a:t>
                      </a:r>
                      <a:endParaRPr 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2015-03-26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주문식 수석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5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공정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Thin Film Technology</a:t>
                      </a:r>
                      <a:endParaRPr 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2015-04-02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박기선 수석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6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공정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Cleaning &amp; CMP Technology</a:t>
                      </a:r>
                      <a:endParaRPr 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2015-04-09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황응림 수석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7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소개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Hynix &amp; Memory Tech. Overview</a:t>
                      </a:r>
                      <a:endParaRPr 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2015-04-16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오종훈 상무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8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중간고사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2015-04-23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9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소자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Flash Technology</a:t>
                      </a:r>
                      <a:endParaRPr 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2015-04-30</a:t>
                      </a:r>
                      <a:endParaRPr lang="en-US" altLang="ko-KR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이희열 수석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10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소자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DRAM Technology</a:t>
                      </a:r>
                      <a:endParaRPr 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2015-05-07</a:t>
                      </a:r>
                      <a:endParaRPr lang="en-US" altLang="ko-KR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이현진 책임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11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소자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차세대 </a:t>
                      </a:r>
                      <a:r>
                        <a:rPr lang="en-US" sz="1400" u="none" strike="noStrike">
                          <a:effectLst/>
                        </a:rPr>
                        <a:t>Memory Technology</a:t>
                      </a:r>
                      <a:endParaRPr 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2015-05-14</a:t>
                      </a:r>
                      <a:endParaRPr lang="en-US" altLang="ko-KR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이세호 수석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12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설계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DRAM Design</a:t>
                      </a:r>
                      <a:endParaRPr 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 dirty="0">
                          <a:effectLst/>
                        </a:rPr>
                        <a:t>2015-05-21</a:t>
                      </a:r>
                      <a:endParaRPr lang="en-US" altLang="ko-KR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정준섭 수석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13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설계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Flash Design</a:t>
                      </a:r>
                      <a:endParaRPr 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2015-05-28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이재진 위원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14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제품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Memory Test Technology</a:t>
                      </a:r>
                      <a:endParaRPr 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2015-06-04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강원준 수석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  <a:tr h="2036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15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　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>
                          <a:effectLst/>
                        </a:rPr>
                        <a:t>기말고사</a:t>
                      </a:r>
                      <a:endParaRPr lang="ko-KR" altLang="en-US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u="none" strike="noStrike">
                          <a:effectLst/>
                        </a:rPr>
                        <a:t>2015-06-11</a:t>
                      </a:r>
                      <a:endParaRPr lang="en-US" altLang="ko-KR" sz="1400" b="0" i="0" u="none" strike="noStrike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</a:rPr>
                        <a:t>　</a:t>
                      </a:r>
                      <a:endParaRPr lang="ko-KR" altLang="en-US" sz="1400" b="0" i="0" u="none" strike="noStrike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258" marR="9258" marT="9258" marB="0"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8469" y="8224663"/>
            <a:ext cx="5973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강의 관련 문의는 담당교수 김 형준 </a:t>
            </a:r>
            <a:r>
              <a:rPr lang="en-US" altLang="ko-KR" sz="1400" dirty="0" smtClean="0"/>
              <a:t>(880-7162, </a:t>
            </a:r>
            <a:r>
              <a:rPr lang="en-US" altLang="ko-KR" sz="1400" dirty="0" smtClean="0">
                <a:hlinkClick r:id="rId2"/>
              </a:rPr>
              <a:t>thinfilm@snu.ac.kr</a:t>
            </a:r>
            <a:r>
              <a:rPr lang="en-US" altLang="ko-KR" sz="1400" dirty="0" smtClean="0"/>
              <a:t>) </a:t>
            </a:r>
            <a:r>
              <a:rPr lang="ko-KR" altLang="en-US" sz="1400" dirty="0"/>
              <a:t>또</a:t>
            </a:r>
            <a:r>
              <a:rPr lang="ko-KR" altLang="en-US" sz="1400" dirty="0" smtClean="0"/>
              <a:t>는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                     </a:t>
            </a:r>
            <a:r>
              <a:rPr lang="ko-KR" altLang="en-US" sz="1400" dirty="0" smtClean="0"/>
              <a:t>조     교  김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성민</a:t>
            </a:r>
            <a:r>
              <a:rPr lang="en-US" altLang="ko-KR" sz="1400" smtClean="0"/>
              <a:t>(</a:t>
            </a:r>
            <a:r>
              <a:rPr lang="en-US" altLang="ko-KR" sz="1400" smtClean="0"/>
              <a:t>880-7378</a:t>
            </a:r>
            <a:r>
              <a:rPr lang="en-US" altLang="ko-KR" sz="1400" dirty="0" smtClean="0"/>
              <a:t>, </a:t>
            </a:r>
            <a:r>
              <a:rPr lang="en-US" altLang="ko-KR" sz="1400" dirty="0" smtClean="0">
                <a:hlinkClick r:id="rId3"/>
              </a:rPr>
              <a:t>ksm0830kr@snu.ac.kr</a:t>
            </a:r>
            <a:r>
              <a:rPr lang="en-US" altLang="ko-KR" sz="1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817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206</Words>
  <Application>Microsoft Office PowerPoint</Application>
  <PresentationFormat>화면 슬라이드 쇼(4:3)</PresentationFormat>
  <Paragraphs>95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Brush Script MT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Miyoung</dc:creator>
  <cp:lastModifiedBy>김성민</cp:lastModifiedBy>
  <cp:revision>13</cp:revision>
  <dcterms:created xsi:type="dcterms:W3CDTF">2014-09-22T05:03:23Z</dcterms:created>
  <dcterms:modified xsi:type="dcterms:W3CDTF">2015-01-20T05:34:23Z</dcterms:modified>
</cp:coreProperties>
</file>