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556500" cy="10693400"/>
  <p:notesSz cx="7556500" cy="10693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697E4-32DA-4C78-BE6D-F54CA4754274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B55D3-B5EC-4EB2-BDED-344C224569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967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49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5"/>
            <a:ext cx="6800849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4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79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sungcareer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snujob@snu.ac.k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08151" y="850900"/>
            <a:ext cx="2233930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-10" dirty="0" smtClean="0">
                <a:latin typeface="+mn-ea"/>
                <a:cs typeface="바탕체"/>
              </a:rPr>
              <a:t>2</a:t>
            </a:r>
            <a:r>
              <a:rPr sz="1450" dirty="0" smtClean="0">
                <a:latin typeface="+mn-ea"/>
                <a:cs typeface="바탕체"/>
              </a:rPr>
              <a:t>.</a:t>
            </a:r>
            <a:r>
              <a:rPr sz="1450" spc="-15" dirty="0" smtClean="0">
                <a:latin typeface="+mn-ea"/>
                <a:cs typeface="바탕체"/>
              </a:rPr>
              <a:t> </a:t>
            </a:r>
            <a:r>
              <a:rPr sz="1450" dirty="0" err="1" smtClean="0">
                <a:latin typeface="+mj-ea"/>
                <a:ea typeface="+mj-ea"/>
                <a:cs typeface="바탕체"/>
              </a:rPr>
              <a:t>자격요건</a:t>
            </a:r>
            <a:r>
              <a:rPr sz="1450" spc="-5" dirty="0" smtClean="0">
                <a:latin typeface="+mj-ea"/>
                <a:ea typeface="+mj-ea"/>
                <a:cs typeface="바탕체"/>
              </a:rPr>
              <a:t> </a:t>
            </a:r>
            <a:r>
              <a:rPr sz="1450" dirty="0" smtClean="0">
                <a:latin typeface="+mj-ea"/>
                <a:ea typeface="+mj-ea"/>
                <a:cs typeface="바탕체"/>
              </a:rPr>
              <a:t>및</a:t>
            </a:r>
            <a:r>
              <a:rPr sz="1450" spc="-5" dirty="0" smtClean="0">
                <a:latin typeface="+mj-ea"/>
                <a:ea typeface="+mj-ea"/>
                <a:cs typeface="바탕체"/>
              </a:rPr>
              <a:t> </a:t>
            </a:r>
            <a:r>
              <a:rPr sz="1450" dirty="0" err="1" smtClean="0">
                <a:latin typeface="+mj-ea"/>
                <a:ea typeface="+mj-ea"/>
                <a:cs typeface="바탕체"/>
              </a:rPr>
              <a:t>양성</a:t>
            </a:r>
            <a:r>
              <a:rPr sz="1450" spc="-10" dirty="0" smtClean="0">
                <a:latin typeface="+mj-ea"/>
                <a:ea typeface="+mj-ea"/>
                <a:cs typeface="바탕체"/>
              </a:rPr>
              <a:t>/</a:t>
            </a:r>
            <a:r>
              <a:rPr sz="1450" dirty="0" err="1" smtClean="0">
                <a:latin typeface="+mj-ea"/>
                <a:ea typeface="+mj-ea"/>
                <a:cs typeface="바탕체"/>
              </a:rPr>
              <a:t>처우</a:t>
            </a:r>
            <a:endParaRPr sz="1450" dirty="0">
              <a:latin typeface="+mj-ea"/>
              <a:ea typeface="+mj-ea"/>
              <a:cs typeface="바탕체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7822" y="856415"/>
            <a:ext cx="3453765" cy="4093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10565" marR="5080" indent="-698500">
              <a:lnSpc>
                <a:spcPct val="133000"/>
              </a:lnSpc>
            </a:pPr>
            <a:r>
              <a:rPr sz="1000" spc="-5" dirty="0">
                <a:solidFill>
                  <a:srgbClr val="0000FF"/>
                </a:solidFill>
                <a:latin typeface="+mn-ea"/>
                <a:cs typeface="바탕체"/>
              </a:rPr>
              <a:t>* 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사</a:t>
            </a:r>
            <a:r>
              <a:rPr sz="1000" spc="-10" dirty="0">
                <a:solidFill>
                  <a:srgbClr val="0000FF"/>
                </a:solidFill>
                <a:latin typeface="+mn-ea"/>
                <a:cs typeface="바탕체"/>
              </a:rPr>
              <a:t>업부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 </a:t>
            </a:r>
            <a:r>
              <a:rPr sz="1000" spc="-5" dirty="0">
                <a:solidFill>
                  <a:srgbClr val="0000FF"/>
                </a:solidFill>
                <a:latin typeface="+mn-ea"/>
                <a:cs typeface="바탕체"/>
              </a:rPr>
              <a:t>: 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생</a:t>
            </a:r>
            <a:r>
              <a:rPr sz="1000" spc="-10" dirty="0">
                <a:solidFill>
                  <a:srgbClr val="0000FF"/>
                </a:solidFill>
                <a:latin typeface="+mn-ea"/>
                <a:cs typeface="바탕체"/>
              </a:rPr>
              <a:t>활가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전</a:t>
            </a:r>
            <a:r>
              <a:rPr sz="1000" spc="-10" dirty="0">
                <a:solidFill>
                  <a:srgbClr val="0000FF"/>
                </a:solidFill>
                <a:latin typeface="+mn-ea"/>
                <a:cs typeface="바탕체"/>
              </a:rPr>
              <a:t>사업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부</a:t>
            </a:r>
            <a:r>
              <a:rPr sz="1000" spc="-5" dirty="0">
                <a:solidFill>
                  <a:srgbClr val="0000FF"/>
                </a:solidFill>
                <a:latin typeface="+mn-ea"/>
                <a:cs typeface="바탕체"/>
              </a:rPr>
              <a:t>, </a:t>
            </a:r>
            <a:r>
              <a:rPr sz="1000" spc="-10" dirty="0">
                <a:solidFill>
                  <a:srgbClr val="0000FF"/>
                </a:solidFill>
                <a:latin typeface="+mn-ea"/>
                <a:cs typeface="바탕체"/>
              </a:rPr>
              <a:t>무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선</a:t>
            </a:r>
            <a:r>
              <a:rPr sz="1000" spc="-10" dirty="0">
                <a:solidFill>
                  <a:srgbClr val="0000FF"/>
                </a:solidFill>
                <a:latin typeface="+mn-ea"/>
                <a:cs typeface="바탕체"/>
              </a:rPr>
              <a:t>사업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부</a:t>
            </a:r>
            <a:r>
              <a:rPr sz="1000" spc="-5" dirty="0">
                <a:solidFill>
                  <a:srgbClr val="0000FF"/>
                </a:solidFill>
                <a:latin typeface="+mn-ea"/>
                <a:cs typeface="바탕체"/>
              </a:rPr>
              <a:t>, </a:t>
            </a:r>
            <a:r>
              <a:rPr sz="1000" spc="-10" dirty="0" err="1">
                <a:solidFill>
                  <a:srgbClr val="0000FF"/>
                </a:solidFill>
                <a:latin typeface="+mn-ea"/>
                <a:cs typeface="바탕체"/>
              </a:rPr>
              <a:t>네</a:t>
            </a:r>
            <a:r>
              <a:rPr sz="1000" dirty="0" err="1">
                <a:solidFill>
                  <a:srgbClr val="0000FF"/>
                </a:solidFill>
                <a:latin typeface="+mn-ea"/>
                <a:cs typeface="바탕체"/>
              </a:rPr>
              <a:t>트</a:t>
            </a:r>
            <a:r>
              <a:rPr sz="1000" spc="-10" dirty="0" err="1">
                <a:solidFill>
                  <a:srgbClr val="0000FF"/>
                </a:solidFill>
                <a:latin typeface="+mn-ea"/>
                <a:cs typeface="바탕체"/>
              </a:rPr>
              <a:t>워크</a:t>
            </a:r>
            <a:r>
              <a:rPr sz="1000" dirty="0" err="1">
                <a:solidFill>
                  <a:srgbClr val="0000FF"/>
                </a:solidFill>
                <a:latin typeface="+mn-ea"/>
                <a:cs typeface="바탕체"/>
              </a:rPr>
              <a:t>사</a:t>
            </a:r>
            <a:r>
              <a:rPr sz="1000" spc="-10" dirty="0" err="1">
                <a:solidFill>
                  <a:srgbClr val="0000FF"/>
                </a:solidFill>
                <a:latin typeface="+mn-ea"/>
                <a:cs typeface="바탕체"/>
              </a:rPr>
              <a:t>업부</a:t>
            </a:r>
            <a:r>
              <a:rPr sz="1000" spc="-10" dirty="0" smtClean="0">
                <a:solidFill>
                  <a:srgbClr val="0000FF"/>
                </a:solidFill>
                <a:latin typeface="+mn-ea"/>
                <a:cs typeface="바탕체"/>
              </a:rPr>
              <a:t>,</a:t>
            </a:r>
            <a:endParaRPr lang="en-US" sz="1000" spc="-10" dirty="0" smtClean="0">
              <a:solidFill>
                <a:srgbClr val="0000FF"/>
              </a:solidFill>
              <a:latin typeface="+mn-ea"/>
              <a:cs typeface="바탕체"/>
            </a:endParaRPr>
          </a:p>
          <a:p>
            <a:pPr marL="710565" marR="5080" indent="-698500">
              <a:lnSpc>
                <a:spcPct val="133000"/>
              </a:lnSpc>
            </a:pPr>
            <a:r>
              <a:rPr lang="en-US" sz="1000" spc="-10" dirty="0">
                <a:solidFill>
                  <a:srgbClr val="0000FF"/>
                </a:solidFill>
                <a:latin typeface="+mn-ea"/>
                <a:cs typeface="바탕체"/>
              </a:rPr>
              <a:t> </a:t>
            </a:r>
            <a:r>
              <a:rPr lang="en-US" sz="1000" spc="-10" dirty="0" smtClean="0">
                <a:solidFill>
                  <a:srgbClr val="0000FF"/>
                </a:solidFill>
                <a:latin typeface="+mn-ea"/>
                <a:cs typeface="바탕체"/>
              </a:rPr>
              <a:t>                </a:t>
            </a:r>
            <a:r>
              <a:rPr sz="1000" spc="-5" dirty="0" smtClean="0">
                <a:solidFill>
                  <a:srgbClr val="0000FF"/>
                </a:solidFill>
                <a:latin typeface="+mn-ea"/>
                <a:cs typeface="바탕체"/>
              </a:rPr>
              <a:t> 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Sa</a:t>
            </a:r>
            <a:r>
              <a:rPr sz="1000" spc="-15" dirty="0">
                <a:solidFill>
                  <a:srgbClr val="0000FF"/>
                </a:solidFill>
                <a:latin typeface="+mn-ea"/>
                <a:cs typeface="바탕체"/>
              </a:rPr>
              <a:t>m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su</a:t>
            </a:r>
            <a:r>
              <a:rPr sz="1000" spc="-15" dirty="0">
                <a:solidFill>
                  <a:srgbClr val="0000FF"/>
                </a:solidFill>
                <a:latin typeface="+mn-ea"/>
                <a:cs typeface="바탕체"/>
              </a:rPr>
              <a:t>n</a:t>
            </a:r>
            <a:r>
              <a:rPr sz="1000" spc="-5" dirty="0">
                <a:solidFill>
                  <a:srgbClr val="0000FF"/>
                </a:solidFill>
                <a:latin typeface="+mn-ea"/>
                <a:cs typeface="바탕체"/>
              </a:rPr>
              <a:t>g</a:t>
            </a:r>
            <a:r>
              <a:rPr sz="1000" spc="10" dirty="0">
                <a:solidFill>
                  <a:srgbClr val="0000FF"/>
                </a:solidFill>
                <a:latin typeface="+mn-ea"/>
                <a:cs typeface="바탕체"/>
              </a:rPr>
              <a:t> 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Re</a:t>
            </a:r>
            <a:r>
              <a:rPr sz="1000" spc="-15" dirty="0">
                <a:solidFill>
                  <a:srgbClr val="0000FF"/>
                </a:solidFill>
                <a:latin typeface="+mn-ea"/>
                <a:cs typeface="바탕체"/>
              </a:rPr>
              <a:t>s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ea</a:t>
            </a:r>
            <a:r>
              <a:rPr sz="1000" spc="-15" dirty="0">
                <a:solidFill>
                  <a:srgbClr val="0000FF"/>
                </a:solidFill>
                <a:latin typeface="+mn-ea"/>
                <a:cs typeface="바탕체"/>
              </a:rPr>
              <a:t>r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ch</a:t>
            </a:r>
            <a:r>
              <a:rPr sz="1000" spc="-5" dirty="0">
                <a:solidFill>
                  <a:srgbClr val="0000FF"/>
                </a:solidFill>
                <a:latin typeface="+mn-ea"/>
                <a:cs typeface="바탕체"/>
              </a:rPr>
              <a:t>,</a:t>
            </a:r>
            <a:r>
              <a:rPr sz="1000" spc="-15" dirty="0">
                <a:solidFill>
                  <a:srgbClr val="0000FF"/>
                </a:solidFill>
                <a:latin typeface="+mn-ea"/>
                <a:cs typeface="바탕체"/>
              </a:rPr>
              <a:t> 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글</a:t>
            </a:r>
            <a:r>
              <a:rPr sz="1000" spc="-10" dirty="0">
                <a:solidFill>
                  <a:srgbClr val="0000FF"/>
                </a:solidFill>
                <a:latin typeface="+mn-ea"/>
                <a:cs typeface="바탕체"/>
              </a:rPr>
              <a:t>로벌</a:t>
            </a:r>
            <a:r>
              <a:rPr sz="1000" dirty="0">
                <a:solidFill>
                  <a:srgbClr val="0000FF"/>
                </a:solidFill>
                <a:latin typeface="+mn-ea"/>
                <a:cs typeface="바탕체"/>
              </a:rPr>
              <a:t>기</a:t>
            </a:r>
            <a:r>
              <a:rPr sz="1000" spc="-10" dirty="0">
                <a:solidFill>
                  <a:srgbClr val="0000FF"/>
                </a:solidFill>
                <a:latin typeface="+mn-ea"/>
                <a:cs typeface="바탕체"/>
              </a:rPr>
              <a:t>술센터</a:t>
            </a:r>
            <a:endParaRPr sz="1000" dirty="0">
              <a:latin typeface="+mn-ea"/>
              <a:cs typeface="바탕체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95022"/>
              </p:ext>
            </p:extLst>
          </p:nvPr>
        </p:nvGraphicFramePr>
        <p:xfrm>
          <a:off x="909192" y="1234609"/>
          <a:ext cx="5919213" cy="49331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7595"/>
                <a:gridCol w="579119"/>
                <a:gridCol w="4762499"/>
              </a:tblGrid>
              <a:tr h="307847">
                <a:tc gridSpan="2"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구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분</a:t>
                      </a: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내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용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</a:tr>
              <a:tr h="406907">
                <a:tc rowSpan="5">
                  <a:txBody>
                    <a:bodyPr/>
                    <a:lstStyle/>
                    <a:p>
                      <a:pPr marL="121285">
                        <a:lnSpc>
                          <a:spcPts val="1485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자격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2555" marR="113664">
                        <a:lnSpc>
                          <a:spcPts val="13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모집 직무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S/W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개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발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,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회로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개발,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기구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개발,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9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2555" marR="113664">
                        <a:lnSpc>
                          <a:spcPts val="131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대상 학과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tabLst>
                          <a:tab pos="1987550" algn="l"/>
                        </a:tabLst>
                      </a:pPr>
                      <a:r>
                        <a:rPr sz="1300" spc="-15" dirty="0">
                          <a:latin typeface="바탕체"/>
                          <a:cs typeface="바탕체"/>
                        </a:rPr>
                        <a:t>컴퓨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터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소프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트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웨어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부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,	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전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자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전기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공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학부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,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기계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공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부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8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L="122555">
                        <a:lnSpc>
                          <a:spcPts val="1485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지원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【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사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장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학생】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025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①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사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3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-1학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기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~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 4-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기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,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※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점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3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.5점↑/4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.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5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점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2478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②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병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역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필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또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는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비대상</a:t>
                      </a:r>
                      <a:r>
                        <a:rPr sz="1300" spc="-135" dirty="0">
                          <a:latin typeface="바탕체"/>
                          <a:cs typeface="바탕체"/>
                        </a:rPr>
                        <a:t>자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로</a:t>
                      </a:r>
                      <a:r>
                        <a:rPr sz="1300" spc="-17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35" dirty="0">
                          <a:latin typeface="바탕체"/>
                          <a:cs typeface="바탕체"/>
                        </a:rPr>
                        <a:t>해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외여행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에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결격사유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가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없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는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분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34111">
                <a:tc rowSpan="5"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요건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5966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자격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【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석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사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장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학생】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025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①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사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4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-2학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기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592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②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병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역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필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또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는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비대상</a:t>
                      </a:r>
                      <a:r>
                        <a:rPr sz="1300" spc="-135" dirty="0">
                          <a:latin typeface="바탕체"/>
                          <a:cs typeface="바탕체"/>
                        </a:rPr>
                        <a:t>자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로</a:t>
                      </a:r>
                      <a:r>
                        <a:rPr sz="1300" spc="-17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35" dirty="0">
                          <a:latin typeface="바탕체"/>
                          <a:cs typeface="바탕체"/>
                        </a:rPr>
                        <a:t>해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외여행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에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결격사유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가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없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는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분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25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어학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950" baseline="2136" dirty="0">
                          <a:latin typeface="바탕체"/>
                          <a:cs typeface="바탕체"/>
                        </a:rPr>
                        <a:t>IL(OP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I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c),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5급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(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토익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스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피킹)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이상</a:t>
                      </a:r>
                      <a:r>
                        <a:rPr sz="1950" spc="-7" baseline="2136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*</a:t>
                      </a:r>
                      <a:r>
                        <a:rPr sz="1000" spc="1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자격 미</a:t>
                      </a:r>
                      <a:r>
                        <a:rPr sz="1000" spc="1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보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유시</a:t>
                      </a:r>
                      <a:endParaRPr sz="1000" dirty="0">
                        <a:latin typeface="바탕체"/>
                        <a:cs typeface="바탕체"/>
                      </a:endParaRPr>
                    </a:p>
                    <a:p>
                      <a:pPr marL="28289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000" spc="10" dirty="0" err="1" smtClean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면</a:t>
                      </a:r>
                      <a:r>
                        <a:rPr sz="1000" dirty="0" err="1" smtClean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접</a:t>
                      </a: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전</a:t>
                      </a:r>
                      <a:r>
                        <a:rPr sz="1000" spc="-165" dirty="0" smtClean="0">
                          <a:solidFill>
                            <a:srgbClr val="0000FF"/>
                          </a:solidFill>
                          <a:latin typeface="바탕"/>
                          <a:cs typeface="바탕"/>
                        </a:rPr>
                        <a:t> 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까지 </a:t>
                      </a:r>
                      <a:r>
                        <a:rPr sz="1000" spc="1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제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출 가능</a:t>
                      </a:r>
                      <a:endParaRPr sz="1000" dirty="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7982">
                <a:tc rowSpan="4" gridSpan="2"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양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성/처우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①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 err="1" smtClean="0">
                          <a:latin typeface="바탕체"/>
                          <a:cs typeface="바탕체"/>
                        </a:rPr>
                        <a:t>학사</a:t>
                      </a:r>
                      <a:r>
                        <a:rPr lang="en-US" sz="1300" baseline="0" dirty="0" smtClean="0">
                          <a:latin typeface="바탕체"/>
                          <a:cs typeface="바탕체"/>
                        </a:rPr>
                        <a:t> </a:t>
                      </a:r>
                      <a:r>
                        <a:rPr lang="ko-KR" altLang="en-US" sz="1300" baseline="0" dirty="0" smtClean="0">
                          <a:latin typeface="바탕체"/>
                          <a:cs typeface="바탕체"/>
                        </a:rPr>
                        <a:t>年</a:t>
                      </a:r>
                      <a:r>
                        <a:rPr sz="1300" dirty="0" smtClean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천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만원,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 err="1">
                          <a:latin typeface="바탕체"/>
                          <a:cs typeface="바탕체"/>
                        </a:rPr>
                        <a:t>석사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lang="ko-KR" altLang="en-US" sz="1300" spc="0" dirty="0" smtClean="0">
                          <a:latin typeface="바탕"/>
                          <a:cs typeface="바탕체"/>
                        </a:rPr>
                        <a:t>年</a:t>
                      </a:r>
                      <a:r>
                        <a:rPr sz="1300" dirty="0" smtClean="0">
                          <a:latin typeface="바탕"/>
                          <a:cs typeface="바탕"/>
                        </a:rPr>
                        <a:t> </a:t>
                      </a:r>
                      <a:r>
                        <a:rPr sz="1300" spc="-204" dirty="0" smtClean="0">
                          <a:latin typeface="바탕"/>
                          <a:cs typeface="바탕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1.5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천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만원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(6개월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분할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지급)</a:t>
                      </a: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0192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※</a:t>
                      </a:r>
                      <a:r>
                        <a:rPr sz="1000" spc="-1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-15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단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,</a:t>
                      </a:r>
                      <a:r>
                        <a:rPr sz="1000" spc="-15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 </a:t>
                      </a:r>
                      <a:r>
                        <a:rPr lang="ko-KR" altLang="en-US" sz="1000" spc="-15" dirty="0" smtClean="0">
                          <a:solidFill>
                            <a:srgbClr val="0000FF"/>
                          </a:solidFill>
                          <a:latin typeface="바탕"/>
                          <a:cs typeface="바탕체"/>
                        </a:rPr>
                        <a:t>未</a:t>
                      </a:r>
                      <a:r>
                        <a:rPr sz="1000" spc="-15" dirty="0" err="1" smtClean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입사</a:t>
                      </a:r>
                      <a:r>
                        <a:rPr lang="ko-KR" altLang="en-US" sz="1000" spc="0" dirty="0" smtClean="0">
                          <a:solidFill>
                            <a:srgbClr val="0000FF"/>
                          </a:solidFill>
                          <a:latin typeface="바탕"/>
                          <a:cs typeface="바탕체"/>
                        </a:rPr>
                        <a:t>時</a:t>
                      </a:r>
                      <a:r>
                        <a:rPr sz="1000" spc="155" dirty="0" smtClean="0">
                          <a:solidFill>
                            <a:srgbClr val="0000FF"/>
                          </a:solidFill>
                          <a:latin typeface="바탕"/>
                          <a:cs typeface="바탕"/>
                        </a:rPr>
                        <a:t> </a:t>
                      </a:r>
                      <a:r>
                        <a:rPr sz="1000" spc="-15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전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액</a:t>
                      </a:r>
                      <a:r>
                        <a:rPr sz="1000" spc="-2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-15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변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제</a:t>
                      </a:r>
                      <a:endParaRPr sz="1000" dirty="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8598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②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과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제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수행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을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위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한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노트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북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지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급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3940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③</a:t>
                      </a:r>
                      <a:r>
                        <a:rPr sz="1300" spc="-3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과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제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수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행,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사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업장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초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청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等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정기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간담회</a:t>
                      </a: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3"/>
          <p:cNvSpPr txBox="1"/>
          <p:nvPr/>
        </p:nvSpPr>
        <p:spPr>
          <a:xfrm>
            <a:off x="708150" y="469900"/>
            <a:ext cx="54323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50" spc="-10" dirty="0">
                <a:latin typeface="+mn-ea"/>
                <a:cs typeface="바탕체"/>
              </a:rPr>
              <a:t>1</a:t>
            </a:r>
            <a:r>
              <a:rPr sz="1450" dirty="0" smtClean="0">
                <a:latin typeface="+mn-ea"/>
                <a:cs typeface="바탕체"/>
              </a:rPr>
              <a:t>.</a:t>
            </a:r>
            <a:r>
              <a:rPr sz="1450" spc="-15" dirty="0" smtClean="0">
                <a:latin typeface="+mn-ea"/>
                <a:cs typeface="바탕체"/>
              </a:rPr>
              <a:t> </a:t>
            </a:r>
            <a:r>
              <a:rPr lang="ko-KR" altLang="en-US" sz="1450" dirty="0" smtClean="0">
                <a:latin typeface="+mn-ea"/>
                <a:cs typeface="바탕체"/>
              </a:rPr>
              <a:t>모집회사</a:t>
            </a:r>
            <a:r>
              <a:rPr lang="en-US" altLang="ko-KR" sz="1450" dirty="0" smtClean="0">
                <a:latin typeface="+mn-ea"/>
                <a:cs typeface="바탕체"/>
              </a:rPr>
              <a:t>: </a:t>
            </a:r>
            <a:r>
              <a:rPr lang="ko-KR" altLang="en-US" dirty="0" smtClean="0">
                <a:latin typeface="+mn-ea"/>
                <a:cs typeface="바탕체"/>
              </a:rPr>
              <a:t>삼성전자 </a:t>
            </a:r>
            <a:r>
              <a:rPr lang="en-US" altLang="ko-KR" dirty="0" smtClean="0">
                <a:latin typeface="+mn-ea"/>
                <a:cs typeface="바탕체"/>
              </a:rPr>
              <a:t>CE/</a:t>
            </a:r>
            <a:r>
              <a:rPr lang="en-US" altLang="ko-KR" dirty="0" smtClean="0">
                <a:latin typeface="+mn-ea"/>
                <a:cs typeface="바탕체"/>
              </a:rPr>
              <a:t>IM </a:t>
            </a:r>
            <a:r>
              <a:rPr lang="ko-KR" altLang="en-US" dirty="0" smtClean="0">
                <a:latin typeface="+mn-ea"/>
                <a:cs typeface="바탕체"/>
              </a:rPr>
              <a:t>부문 산하 사업부</a:t>
            </a:r>
            <a:endParaRPr dirty="0">
              <a:latin typeface="+mn-ea"/>
              <a:cs typeface="바탕체"/>
            </a:endParaRPr>
          </a:p>
        </p:txBody>
      </p:sp>
      <p:sp>
        <p:nvSpPr>
          <p:cNvPr id="6" name="object 2"/>
          <p:cNvSpPr txBox="1"/>
          <p:nvPr/>
        </p:nvSpPr>
        <p:spPr>
          <a:xfrm>
            <a:off x="708151" y="6261100"/>
            <a:ext cx="1037590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-10" dirty="0">
                <a:latin typeface="+mn-ea"/>
                <a:cs typeface="바탕체"/>
              </a:rPr>
              <a:t>3</a:t>
            </a:r>
            <a:r>
              <a:rPr sz="1450" dirty="0">
                <a:latin typeface="+mn-ea"/>
                <a:cs typeface="바탕체"/>
              </a:rPr>
              <a:t>.</a:t>
            </a:r>
            <a:r>
              <a:rPr sz="1450" spc="-15" dirty="0">
                <a:latin typeface="+mn-ea"/>
                <a:cs typeface="바탕체"/>
              </a:rPr>
              <a:t> </a:t>
            </a:r>
            <a:r>
              <a:rPr sz="1450" dirty="0">
                <a:latin typeface="+mn-ea"/>
                <a:cs typeface="바탕체"/>
              </a:rPr>
              <a:t>전형일정</a:t>
            </a:r>
            <a:endParaRPr sz="1450">
              <a:latin typeface="+mn-ea"/>
              <a:cs typeface="바탕체"/>
            </a:endParaRP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593685"/>
              </p:ext>
            </p:extLst>
          </p:nvPr>
        </p:nvGraphicFramePr>
        <p:xfrm>
          <a:off x="909192" y="6719485"/>
          <a:ext cx="5919213" cy="23804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6715"/>
                <a:gridCol w="2714243"/>
                <a:gridCol w="2048255"/>
              </a:tblGrid>
              <a:tr h="310895"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절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차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일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정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비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고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</a:tr>
              <a:tr h="323087"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교접수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18.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3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.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14(수)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17:00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까지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학교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→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당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사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(명단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회신)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4611"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지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원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서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입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력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300" spc="-5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8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.</a:t>
                      </a:r>
                      <a:r>
                        <a:rPr sz="1300" spc="-9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3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.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2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(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월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)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~</a:t>
                      </a:r>
                      <a:r>
                        <a:rPr sz="1300" spc="-9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2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0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(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화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)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7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: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0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0</a:t>
                      </a:r>
                      <a:r>
                        <a:rPr sz="1300" spc="-9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까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지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  <a:hlinkClick r:id="rId3"/>
                        </a:rPr>
                        <a:t>www.s</a:t>
                      </a:r>
                      <a:r>
                        <a:rPr sz="1300" spc="10" dirty="0">
                          <a:latin typeface="바탕체"/>
                          <a:cs typeface="바탕체"/>
                          <a:hlinkClick r:id="rId3"/>
                        </a:rPr>
                        <a:t>a</a:t>
                      </a:r>
                      <a:r>
                        <a:rPr sz="1300" dirty="0">
                          <a:latin typeface="바탕체"/>
                          <a:cs typeface="바탕체"/>
                          <a:hlinkClick r:id="rId3"/>
                        </a:rPr>
                        <a:t>msung</a:t>
                      </a:r>
                      <a:r>
                        <a:rPr sz="1300" spc="10" dirty="0">
                          <a:latin typeface="바탕체"/>
                          <a:cs typeface="바탕체"/>
                          <a:hlinkClick r:id="rId3"/>
                        </a:rPr>
                        <a:t>c</a:t>
                      </a:r>
                      <a:r>
                        <a:rPr sz="1300" dirty="0">
                          <a:latin typeface="바탕체"/>
                          <a:cs typeface="바탕체"/>
                          <a:hlinkClick r:id="rId3"/>
                        </a:rPr>
                        <a:t>areer</a:t>
                      </a:r>
                      <a:r>
                        <a:rPr sz="1300" spc="10" dirty="0">
                          <a:latin typeface="바탕체"/>
                          <a:cs typeface="바탕체"/>
                          <a:hlinkClick r:id="rId3"/>
                        </a:rPr>
                        <a:t>s</a:t>
                      </a:r>
                      <a:r>
                        <a:rPr sz="1300" dirty="0">
                          <a:latin typeface="바탕체"/>
                          <a:cs typeface="바탕체"/>
                          <a:hlinkClick r:id="rId3"/>
                        </a:rPr>
                        <a:t>.com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3983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직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무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적성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검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사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597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8.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4.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15(일)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바탕체"/>
                          <a:cs typeface="바탕체"/>
                        </a:rPr>
                        <a:t>*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회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로개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발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,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기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구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개발 :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5" dirty="0">
                          <a:latin typeface="바탕체"/>
                          <a:cs typeface="바탕체"/>
                        </a:rPr>
                        <a:t>GS</a:t>
                      </a:r>
                      <a:r>
                        <a:rPr sz="1000" spc="-10" dirty="0">
                          <a:latin typeface="바탕체"/>
                          <a:cs typeface="바탕체"/>
                        </a:rPr>
                        <a:t>A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T</a:t>
                      </a:r>
                      <a:endParaRPr sz="1000">
                        <a:latin typeface="바탕체"/>
                        <a:cs typeface="바탕체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바탕체"/>
                          <a:cs typeface="바탕체"/>
                        </a:rPr>
                        <a:t>*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5" dirty="0">
                          <a:latin typeface="바탕체"/>
                          <a:cs typeface="바탕체"/>
                        </a:rPr>
                        <a:t>S/</a:t>
                      </a:r>
                      <a:r>
                        <a:rPr sz="1000" spc="-10" dirty="0">
                          <a:latin typeface="바탕체"/>
                          <a:cs typeface="바탕체"/>
                        </a:rPr>
                        <a:t>W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개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발 :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5" dirty="0">
                          <a:latin typeface="바탕체"/>
                          <a:cs typeface="바탕체"/>
                        </a:rPr>
                        <a:t>S</a:t>
                      </a:r>
                      <a:r>
                        <a:rPr sz="1000" spc="-10" dirty="0">
                          <a:latin typeface="바탕체"/>
                          <a:cs typeface="바탕체"/>
                        </a:rPr>
                        <a:t>W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역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량테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스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트</a:t>
                      </a:r>
                      <a:endParaRPr sz="10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715"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면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접전형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7244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18.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5월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예정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3191"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장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생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선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발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7244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18.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6월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예정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577850" y="9358749"/>
            <a:ext cx="6629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/>
              <a:t>* 추천 지원 방법 *</a:t>
            </a:r>
            <a:endParaRPr lang="ko-KR" altLang="en-US" sz="1400" dirty="0" smtClean="0"/>
          </a:p>
          <a:p>
            <a:r>
              <a:rPr lang="en-US" altLang="ko-KR" sz="1400" dirty="0"/>
              <a:t>3</a:t>
            </a:r>
            <a:r>
              <a:rPr lang="ko-KR" altLang="en-US" sz="1400" dirty="0"/>
              <a:t>월 </a:t>
            </a:r>
            <a:r>
              <a:rPr lang="en-US" altLang="ko-KR" sz="1400" dirty="0"/>
              <a:t>13</a:t>
            </a:r>
            <a:r>
              <a:rPr lang="ko-KR" altLang="en-US" sz="1400" dirty="0"/>
              <a:t>일까지 첨부파일 양식 작성하셔서 </a:t>
            </a:r>
            <a:r>
              <a:rPr lang="en-US" altLang="ko-KR" sz="1400" dirty="0">
                <a:hlinkClick r:id="rId4"/>
              </a:rPr>
              <a:t>snujob@snu.ac.kr</a:t>
            </a:r>
            <a:r>
              <a:rPr lang="ko-KR" altLang="en-US" sz="1400" dirty="0"/>
              <a:t> 로 보내주시기 바랍니다</a:t>
            </a:r>
            <a:r>
              <a:rPr lang="en-US" altLang="ko-KR" sz="1400" dirty="0"/>
              <a:t>. (</a:t>
            </a:r>
            <a:r>
              <a:rPr lang="ko-KR" altLang="en-US" sz="1400" dirty="0"/>
              <a:t>메일제목</a:t>
            </a:r>
            <a:r>
              <a:rPr lang="en-US" altLang="ko-KR" sz="1400" dirty="0"/>
              <a:t>: </a:t>
            </a:r>
            <a:r>
              <a:rPr lang="ko-KR" altLang="en-US" sz="1400" dirty="0"/>
              <a:t>삼성전자 </a:t>
            </a:r>
            <a:r>
              <a:rPr lang="en-US" altLang="ko-KR" sz="1400" dirty="0"/>
              <a:t>CEIM</a:t>
            </a:r>
            <a:r>
              <a:rPr lang="ko-KR" altLang="en-US" sz="1400" dirty="0"/>
              <a:t>부문 </a:t>
            </a:r>
            <a:r>
              <a:rPr lang="ko-KR" altLang="en-US" sz="1400" dirty="0" err="1"/>
              <a:t>학석사</a:t>
            </a:r>
            <a:r>
              <a:rPr lang="ko-KR" altLang="en-US" sz="1400" dirty="0"/>
              <a:t> 연구장학생 지원</a:t>
            </a:r>
            <a:r>
              <a:rPr lang="en-US" altLang="ko-KR" sz="1400" dirty="0"/>
              <a:t>)</a:t>
            </a:r>
            <a:endParaRPr lang="ko-KR" altLang="en-US" sz="1400" dirty="0" smtClean="0"/>
          </a:p>
          <a:p>
            <a:r>
              <a:rPr lang="ko-KR" altLang="en-US" sz="1400" dirty="0"/>
              <a:t>온라인 입사지원은 별도로 작성해 주셔야 합니다</a:t>
            </a:r>
            <a:r>
              <a:rPr lang="en-US" altLang="ko-KR" sz="1400" dirty="0">
                <a:solidFill>
                  <a:srgbClr val="0070C0"/>
                </a:solidFill>
              </a:rPr>
              <a:t>.※ </a:t>
            </a:r>
            <a:r>
              <a:rPr lang="ko-KR" altLang="en-US" sz="1400" dirty="0">
                <a:solidFill>
                  <a:srgbClr val="0070C0"/>
                </a:solidFill>
              </a:rPr>
              <a:t>삼성전자 </a:t>
            </a:r>
            <a:r>
              <a:rPr lang="en-US" altLang="ko-KR" sz="1400" dirty="0">
                <a:solidFill>
                  <a:srgbClr val="0070C0"/>
                </a:solidFill>
              </a:rPr>
              <a:t>CE/IM</a:t>
            </a:r>
            <a:r>
              <a:rPr lang="ko-KR" altLang="en-US" sz="1400" dirty="0">
                <a:solidFill>
                  <a:srgbClr val="0070C0"/>
                </a:solidFill>
              </a:rPr>
              <a:t> 부문 학</a:t>
            </a:r>
            <a:r>
              <a:rPr lang="en-US" altLang="ko-KR" sz="1400" dirty="0">
                <a:solidFill>
                  <a:srgbClr val="0070C0"/>
                </a:solidFill>
              </a:rPr>
              <a:t>/</a:t>
            </a:r>
            <a:r>
              <a:rPr lang="ko-KR" altLang="en-US" sz="1400" dirty="0">
                <a:solidFill>
                  <a:srgbClr val="0070C0"/>
                </a:solidFill>
              </a:rPr>
              <a:t>석사 연구장학생 별도 공고를 확인하여 개별 지원서 작성 실시</a:t>
            </a:r>
          </a:p>
        </p:txBody>
      </p:sp>
    </p:spTree>
    <p:extLst>
      <p:ext uri="{BB962C8B-B14F-4D97-AF65-F5344CB8AC3E}">
        <p14:creationId xmlns:p14="http://schemas.microsoft.com/office/powerpoint/2010/main" val="171695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283</Words>
  <Application>Microsoft Office PowerPoint</Application>
  <PresentationFormat>사용자 지정</PresentationFormat>
  <Paragraphs>50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Theme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(\\\\10.88.192.234\\tf_03\260\370\305\353\\00. TF...)</dc:title>
  <dc:subject>--10-88-192-234-tf_03공통-00- TF---</dc:subject>
  <cp:lastModifiedBy>owner</cp:lastModifiedBy>
  <cp:revision>2</cp:revision>
  <dcterms:created xsi:type="dcterms:W3CDTF">2018-03-08T16:37:33Z</dcterms:created>
  <dcterms:modified xsi:type="dcterms:W3CDTF">2018-03-08T07:59:39Z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2018-03-07T00:00:00Z</vt:filetime>
  </property>
  <property fmtid="{D5CDD505-2E9C-101B-9397-08002B2CF9AE}" pid="3" name="LastSaved">
    <vt:filetime>2018-03-08T00:00:00Z</vt:filetime>
  </property>
</Properties>
</file>