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2DDAC-D11F-4C94-AA7A-E4B5E8AB54DC}" type="datetimeFigureOut">
              <a:rPr lang="ko-KR" altLang="en-US" smtClean="0"/>
              <a:t>2018-03-08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33754-5CB7-406E-A26C-EB1D3BF2C3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1966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49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5"/>
            <a:ext cx="6800849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4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79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msungcareer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snujob@snu.ac.k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8151" y="622300"/>
            <a:ext cx="6154420" cy="4260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-10" dirty="0">
                <a:latin typeface="바탕체"/>
                <a:cs typeface="바탕체"/>
              </a:rPr>
              <a:t>1</a:t>
            </a:r>
            <a:r>
              <a:rPr sz="1450" dirty="0">
                <a:latin typeface="바탕체"/>
                <a:cs typeface="바탕체"/>
              </a:rPr>
              <a:t>.</a:t>
            </a:r>
            <a:r>
              <a:rPr sz="1450" spc="-15" dirty="0">
                <a:latin typeface="바탕체"/>
                <a:cs typeface="바탕체"/>
              </a:rPr>
              <a:t> </a:t>
            </a:r>
            <a:r>
              <a:rPr sz="1450" dirty="0">
                <a:latin typeface="바탕체"/>
                <a:cs typeface="바탕체"/>
              </a:rPr>
              <a:t>모집회사</a:t>
            </a:r>
            <a:r>
              <a:rPr sz="1450" spc="-5" dirty="0">
                <a:latin typeface="바탕체"/>
                <a:cs typeface="바탕체"/>
              </a:rPr>
              <a:t> </a:t>
            </a:r>
            <a:r>
              <a:rPr sz="1450" dirty="0">
                <a:latin typeface="바탕체"/>
                <a:cs typeface="바탕체"/>
              </a:rPr>
              <a:t>: </a:t>
            </a:r>
            <a:r>
              <a:rPr sz="1350" spc="-15" dirty="0">
                <a:latin typeface="바탕체"/>
                <a:cs typeface="바탕체"/>
              </a:rPr>
              <a:t>삼</a:t>
            </a:r>
            <a:r>
              <a:rPr sz="1350" dirty="0">
                <a:latin typeface="바탕체"/>
                <a:cs typeface="바탕체"/>
              </a:rPr>
              <a:t>성</a:t>
            </a:r>
            <a:r>
              <a:rPr sz="1350" spc="-15" dirty="0">
                <a:latin typeface="바탕체"/>
                <a:cs typeface="바탕체"/>
              </a:rPr>
              <a:t>전</a:t>
            </a:r>
            <a:r>
              <a:rPr sz="1350" dirty="0">
                <a:latin typeface="바탕체"/>
                <a:cs typeface="바탕체"/>
              </a:rPr>
              <a:t>자</a:t>
            </a:r>
            <a:r>
              <a:rPr sz="1350" spc="-5" dirty="0">
                <a:latin typeface="바탕체"/>
                <a:cs typeface="바탕체"/>
              </a:rPr>
              <a:t> </a:t>
            </a:r>
            <a:r>
              <a:rPr sz="1350" spc="-10" dirty="0">
                <a:latin typeface="바탕체"/>
                <a:cs typeface="바탕체"/>
              </a:rPr>
              <a:t>CE/I</a:t>
            </a:r>
            <a:r>
              <a:rPr sz="1350" dirty="0">
                <a:latin typeface="바탕체"/>
                <a:cs typeface="바탕체"/>
              </a:rPr>
              <a:t>M</a:t>
            </a:r>
            <a:r>
              <a:rPr sz="1350" spc="-25" dirty="0">
                <a:latin typeface="바탕체"/>
                <a:cs typeface="바탕체"/>
              </a:rPr>
              <a:t> </a:t>
            </a:r>
            <a:r>
              <a:rPr sz="1350" dirty="0">
                <a:latin typeface="바탕체"/>
                <a:cs typeface="바탕체"/>
              </a:rPr>
              <a:t>부문</a:t>
            </a:r>
            <a:r>
              <a:rPr sz="1350" spc="-5" dirty="0">
                <a:latin typeface="바탕체"/>
                <a:cs typeface="바탕체"/>
              </a:rPr>
              <a:t> </a:t>
            </a:r>
            <a:r>
              <a:rPr sz="1350" spc="-15" dirty="0">
                <a:latin typeface="바탕체"/>
                <a:cs typeface="바탕체"/>
              </a:rPr>
              <a:t>산</a:t>
            </a:r>
            <a:r>
              <a:rPr sz="1350" dirty="0">
                <a:latin typeface="바탕체"/>
                <a:cs typeface="바탕체"/>
              </a:rPr>
              <a:t>하</a:t>
            </a:r>
            <a:r>
              <a:rPr sz="1350" spc="-5" dirty="0">
                <a:latin typeface="바탕체"/>
                <a:cs typeface="바탕체"/>
              </a:rPr>
              <a:t> </a:t>
            </a:r>
            <a:r>
              <a:rPr sz="1350" spc="-15" dirty="0">
                <a:latin typeface="바탕체"/>
                <a:cs typeface="바탕체"/>
              </a:rPr>
              <a:t>사</a:t>
            </a:r>
            <a:r>
              <a:rPr sz="1350" dirty="0">
                <a:latin typeface="바탕체"/>
                <a:cs typeface="바탕체"/>
              </a:rPr>
              <a:t>업부</a:t>
            </a:r>
          </a:p>
          <a:p>
            <a:pPr marL="3093720">
              <a:lnSpc>
                <a:spcPct val="100000"/>
              </a:lnSpc>
              <a:spcBef>
                <a:spcPts val="459"/>
              </a:spcBef>
            </a:pPr>
            <a:r>
              <a:rPr sz="1000" spc="-5" dirty="0">
                <a:solidFill>
                  <a:srgbClr val="0000FF"/>
                </a:solidFill>
                <a:latin typeface="바탕체"/>
                <a:cs typeface="바탕체"/>
              </a:rPr>
              <a:t>* 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사</a:t>
            </a:r>
            <a:r>
              <a:rPr sz="1000" spc="-10" dirty="0">
                <a:solidFill>
                  <a:srgbClr val="0000FF"/>
                </a:solidFill>
                <a:latin typeface="바탕체"/>
                <a:cs typeface="바탕체"/>
              </a:rPr>
              <a:t>업부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 </a:t>
            </a:r>
            <a:r>
              <a:rPr sz="1000" spc="-5" dirty="0">
                <a:solidFill>
                  <a:srgbClr val="0000FF"/>
                </a:solidFill>
                <a:latin typeface="바탕체"/>
                <a:cs typeface="바탕체"/>
              </a:rPr>
              <a:t>: 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영</a:t>
            </a:r>
            <a:r>
              <a:rPr sz="1000" spc="-10" dirty="0">
                <a:solidFill>
                  <a:srgbClr val="0000FF"/>
                </a:solidFill>
                <a:latin typeface="바탕체"/>
                <a:cs typeface="바탕체"/>
              </a:rPr>
              <a:t>상디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스</a:t>
            </a:r>
            <a:r>
              <a:rPr sz="1000" spc="-10" dirty="0">
                <a:solidFill>
                  <a:srgbClr val="0000FF"/>
                </a:solidFill>
                <a:latin typeface="바탕체"/>
                <a:cs typeface="바탕체"/>
              </a:rPr>
              <a:t>플레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이</a:t>
            </a:r>
            <a:r>
              <a:rPr sz="1000" spc="-10" dirty="0">
                <a:solidFill>
                  <a:srgbClr val="0000FF"/>
                </a:solidFill>
                <a:latin typeface="바탕체"/>
                <a:cs typeface="바탕체"/>
              </a:rPr>
              <a:t>사업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부</a:t>
            </a:r>
            <a:r>
              <a:rPr sz="1000" spc="-5" dirty="0">
                <a:solidFill>
                  <a:srgbClr val="0000FF"/>
                </a:solidFill>
                <a:latin typeface="바탕체"/>
                <a:cs typeface="바탕체"/>
              </a:rPr>
              <a:t>, </a:t>
            </a:r>
            <a:r>
              <a:rPr sz="1000" spc="-10" dirty="0">
                <a:solidFill>
                  <a:srgbClr val="0000FF"/>
                </a:solidFill>
                <a:latin typeface="바탕체"/>
                <a:cs typeface="바탕체"/>
              </a:rPr>
              <a:t>생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활</a:t>
            </a:r>
            <a:r>
              <a:rPr sz="1000" spc="-10" dirty="0">
                <a:solidFill>
                  <a:srgbClr val="0000FF"/>
                </a:solidFill>
                <a:latin typeface="바탕체"/>
                <a:cs typeface="바탕체"/>
              </a:rPr>
              <a:t>가전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사</a:t>
            </a:r>
            <a:r>
              <a:rPr sz="1000" spc="-10" dirty="0">
                <a:solidFill>
                  <a:srgbClr val="0000FF"/>
                </a:solidFill>
                <a:latin typeface="바탕체"/>
                <a:cs typeface="바탕체"/>
              </a:rPr>
              <a:t>업부,</a:t>
            </a:r>
            <a:endParaRPr sz="1000" dirty="0">
              <a:latin typeface="바탕체"/>
              <a:cs typeface="바탕체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151" y="1068832"/>
            <a:ext cx="1037590" cy="210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-10" dirty="0">
                <a:latin typeface="바탕체"/>
                <a:cs typeface="바탕체"/>
              </a:rPr>
              <a:t>2</a:t>
            </a:r>
            <a:r>
              <a:rPr sz="1450" dirty="0">
                <a:latin typeface="바탕체"/>
                <a:cs typeface="바탕체"/>
              </a:rPr>
              <a:t>.</a:t>
            </a:r>
            <a:r>
              <a:rPr sz="1450" spc="-15" dirty="0">
                <a:latin typeface="바탕체"/>
                <a:cs typeface="바탕체"/>
              </a:rPr>
              <a:t> </a:t>
            </a:r>
            <a:r>
              <a:rPr sz="1450" dirty="0">
                <a:latin typeface="바탕체"/>
                <a:cs typeface="바탕체"/>
              </a:rPr>
              <a:t>자격요건</a:t>
            </a:r>
            <a:endParaRPr sz="1450">
              <a:latin typeface="바탕체"/>
              <a:cs typeface="바탕체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87670" y="1086539"/>
            <a:ext cx="2057400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무</a:t>
            </a:r>
            <a:r>
              <a:rPr sz="1000" spc="-10" dirty="0">
                <a:solidFill>
                  <a:srgbClr val="0000FF"/>
                </a:solidFill>
                <a:latin typeface="바탕체"/>
                <a:cs typeface="바탕체"/>
              </a:rPr>
              <a:t>선사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업</a:t>
            </a:r>
            <a:r>
              <a:rPr sz="1000" spc="-10" dirty="0">
                <a:solidFill>
                  <a:srgbClr val="0000FF"/>
                </a:solidFill>
                <a:latin typeface="바탕체"/>
                <a:cs typeface="바탕체"/>
              </a:rPr>
              <a:t>부,</a:t>
            </a:r>
            <a:r>
              <a:rPr sz="1000" spc="-5" dirty="0">
                <a:solidFill>
                  <a:srgbClr val="0000FF"/>
                </a:solidFill>
                <a:latin typeface="바탕체"/>
                <a:cs typeface="바탕체"/>
              </a:rPr>
              <a:t> 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네</a:t>
            </a:r>
            <a:r>
              <a:rPr sz="1000" spc="-10" dirty="0">
                <a:solidFill>
                  <a:srgbClr val="0000FF"/>
                </a:solidFill>
                <a:latin typeface="바탕체"/>
                <a:cs typeface="바탕체"/>
              </a:rPr>
              <a:t>트워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크</a:t>
            </a:r>
            <a:r>
              <a:rPr sz="1000" spc="-10" dirty="0">
                <a:solidFill>
                  <a:srgbClr val="0000FF"/>
                </a:solidFill>
                <a:latin typeface="바탕체"/>
                <a:cs typeface="바탕체"/>
              </a:rPr>
              <a:t>사업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부</a:t>
            </a:r>
            <a:r>
              <a:rPr sz="1000" spc="-5" dirty="0">
                <a:solidFill>
                  <a:srgbClr val="0000FF"/>
                </a:solidFill>
                <a:latin typeface="바탕체"/>
                <a:cs typeface="바탕체"/>
              </a:rPr>
              <a:t>, 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Sa</a:t>
            </a:r>
            <a:r>
              <a:rPr sz="1000" spc="-15" dirty="0">
                <a:solidFill>
                  <a:srgbClr val="0000FF"/>
                </a:solidFill>
                <a:latin typeface="바탕체"/>
                <a:cs typeface="바탕체"/>
              </a:rPr>
              <a:t>m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su</a:t>
            </a:r>
            <a:r>
              <a:rPr sz="1000" spc="-15" dirty="0">
                <a:solidFill>
                  <a:srgbClr val="0000FF"/>
                </a:solidFill>
                <a:latin typeface="바탕체"/>
                <a:cs typeface="바탕체"/>
              </a:rPr>
              <a:t>n</a:t>
            </a:r>
            <a:r>
              <a:rPr sz="1000" spc="-5" dirty="0">
                <a:solidFill>
                  <a:srgbClr val="0000FF"/>
                </a:solidFill>
                <a:latin typeface="바탕체"/>
                <a:cs typeface="바탕체"/>
              </a:rPr>
              <a:t>g</a:t>
            </a:r>
            <a:r>
              <a:rPr sz="1000" spc="10" dirty="0">
                <a:solidFill>
                  <a:srgbClr val="0000FF"/>
                </a:solidFill>
                <a:latin typeface="바탕체"/>
                <a:cs typeface="바탕체"/>
              </a:rPr>
              <a:t> 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Re</a:t>
            </a:r>
            <a:r>
              <a:rPr sz="1000" spc="-15" dirty="0">
                <a:solidFill>
                  <a:srgbClr val="0000FF"/>
                </a:solidFill>
                <a:latin typeface="바탕체"/>
                <a:cs typeface="바탕체"/>
              </a:rPr>
              <a:t>s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ea</a:t>
            </a:r>
            <a:r>
              <a:rPr sz="1000" spc="-15" dirty="0">
                <a:solidFill>
                  <a:srgbClr val="0000FF"/>
                </a:solidFill>
                <a:latin typeface="바탕체"/>
                <a:cs typeface="바탕체"/>
              </a:rPr>
              <a:t>r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ch</a:t>
            </a:r>
            <a:r>
              <a:rPr sz="1000" spc="-5" dirty="0">
                <a:solidFill>
                  <a:srgbClr val="0000FF"/>
                </a:solidFill>
                <a:latin typeface="바탕체"/>
                <a:cs typeface="바탕체"/>
              </a:rPr>
              <a:t>,</a:t>
            </a:r>
            <a:r>
              <a:rPr sz="1000" spc="-15" dirty="0">
                <a:solidFill>
                  <a:srgbClr val="0000FF"/>
                </a:solidFill>
                <a:latin typeface="바탕체"/>
                <a:cs typeface="바탕체"/>
              </a:rPr>
              <a:t> 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글</a:t>
            </a:r>
            <a:r>
              <a:rPr sz="1000" spc="-10" dirty="0">
                <a:solidFill>
                  <a:srgbClr val="0000FF"/>
                </a:solidFill>
                <a:latin typeface="바탕체"/>
                <a:cs typeface="바탕체"/>
              </a:rPr>
              <a:t>로벌</a:t>
            </a:r>
            <a:r>
              <a:rPr sz="1000" dirty="0">
                <a:solidFill>
                  <a:srgbClr val="0000FF"/>
                </a:solidFill>
                <a:latin typeface="바탕체"/>
                <a:cs typeface="바탕체"/>
              </a:rPr>
              <a:t>기</a:t>
            </a:r>
            <a:r>
              <a:rPr sz="1000" spc="-10" dirty="0">
                <a:solidFill>
                  <a:srgbClr val="0000FF"/>
                </a:solidFill>
                <a:latin typeface="바탕체"/>
                <a:cs typeface="바탕체"/>
              </a:rPr>
              <a:t>술센터</a:t>
            </a:r>
            <a:endParaRPr sz="1000">
              <a:latin typeface="바탕체"/>
              <a:cs typeface="바탕체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56313"/>
              </p:ext>
            </p:extLst>
          </p:nvPr>
        </p:nvGraphicFramePr>
        <p:xfrm>
          <a:off x="909192" y="1452541"/>
          <a:ext cx="5919213" cy="2903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7595"/>
                <a:gridCol w="579119"/>
                <a:gridCol w="4762499"/>
              </a:tblGrid>
              <a:tr h="307847">
                <a:tc gridSpan="2">
                  <a:txBody>
                    <a:bodyPr/>
                    <a:lstStyle/>
                    <a:p>
                      <a:pPr marL="36957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구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분</a:t>
                      </a: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  <a:solidFill>
                      <a:srgbClr val="D4E6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내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용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  <a:solidFill>
                      <a:srgbClr val="D4E6F8"/>
                    </a:solidFill>
                  </a:tcPr>
                </a:tc>
              </a:tr>
              <a:tr h="462112">
                <a:tc rowSpan="4">
                  <a:txBody>
                    <a:bodyPr/>
                    <a:lstStyle/>
                    <a:p>
                      <a:pPr marL="121285" marR="113664">
                        <a:lnSpc>
                          <a:spcPts val="131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자격 요건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marR="113664">
                        <a:lnSpc>
                          <a:spcPts val="131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모집 직무</a:t>
                      </a: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S/W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개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발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,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회로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개발,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기구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개발</a:t>
                      </a: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marR="113664">
                        <a:lnSpc>
                          <a:spcPts val="13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대상 학과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300" spc="-15" dirty="0">
                          <a:latin typeface="바탕체"/>
                          <a:cs typeface="바탕체"/>
                        </a:rPr>
                        <a:t>전자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전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기공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학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부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,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컴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퓨터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소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프트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웨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어학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부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,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 기</a:t>
                      </a:r>
                      <a:r>
                        <a:rPr sz="1300" spc="-25" dirty="0">
                          <a:latin typeface="바탕체"/>
                          <a:cs typeface="바탕체"/>
                        </a:rPr>
                        <a:t>계</a:t>
                      </a:r>
                      <a:r>
                        <a:rPr sz="1300" spc="-15" dirty="0">
                          <a:latin typeface="바탕체"/>
                          <a:cs typeface="바탕체"/>
                        </a:rPr>
                        <a:t>공학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부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19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 marR="113664">
                        <a:lnSpc>
                          <a:spcPts val="13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지원 자격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①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석사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1-2학기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~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2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-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1학기</a:t>
                      </a:r>
                      <a:endParaRPr sz="1300">
                        <a:latin typeface="바탕체"/>
                        <a:cs typeface="바탕체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8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②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병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역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필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또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는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비대상</a:t>
                      </a:r>
                      <a:r>
                        <a:rPr sz="1300" spc="-135" dirty="0">
                          <a:latin typeface="바탕체"/>
                          <a:cs typeface="바탕체"/>
                        </a:rPr>
                        <a:t>자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로</a:t>
                      </a:r>
                      <a:r>
                        <a:rPr sz="1300" spc="-17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35" dirty="0">
                          <a:latin typeface="바탕체"/>
                          <a:cs typeface="바탕체"/>
                        </a:rPr>
                        <a:t>해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외여행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에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결격사유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가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20" dirty="0">
                          <a:latin typeface="바탕체"/>
                          <a:cs typeface="바탕체"/>
                        </a:rPr>
                        <a:t>없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는</a:t>
                      </a:r>
                      <a:r>
                        <a:rPr sz="1300" spc="-18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분</a:t>
                      </a:r>
                      <a:endParaRPr sz="1300">
                        <a:latin typeface="바탕체"/>
                        <a:cs typeface="바탕체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※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석사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2-2학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기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는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공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채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전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형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으로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지원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하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시면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됩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니다.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어학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</a:pPr>
                      <a:r>
                        <a:rPr sz="1950" baseline="2136" dirty="0">
                          <a:latin typeface="바탕체"/>
                          <a:cs typeface="바탕체"/>
                        </a:rPr>
                        <a:t>IL(OP</a:t>
                      </a:r>
                      <a:r>
                        <a:rPr sz="1950" spc="15" baseline="2136" dirty="0">
                          <a:latin typeface="바탕체"/>
                          <a:cs typeface="바탕체"/>
                        </a:rPr>
                        <a:t>I</a:t>
                      </a:r>
                      <a:r>
                        <a:rPr sz="1950" baseline="2136" dirty="0">
                          <a:latin typeface="바탕체"/>
                          <a:cs typeface="바탕체"/>
                        </a:rPr>
                        <a:t>c),</a:t>
                      </a:r>
                      <a:r>
                        <a:rPr sz="1950" spc="15" baseline="2136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950" baseline="2136" dirty="0">
                          <a:latin typeface="바탕체"/>
                          <a:cs typeface="바탕체"/>
                        </a:rPr>
                        <a:t>5급</a:t>
                      </a:r>
                      <a:r>
                        <a:rPr sz="1950" spc="15" baseline="2136" dirty="0">
                          <a:latin typeface="바탕체"/>
                          <a:cs typeface="바탕체"/>
                        </a:rPr>
                        <a:t>(</a:t>
                      </a:r>
                      <a:r>
                        <a:rPr sz="1950" baseline="2136" dirty="0">
                          <a:latin typeface="바탕체"/>
                          <a:cs typeface="바탕체"/>
                        </a:rPr>
                        <a:t>토익</a:t>
                      </a:r>
                      <a:r>
                        <a:rPr sz="1950" spc="15" baseline="2136" dirty="0">
                          <a:latin typeface="바탕체"/>
                          <a:cs typeface="바탕체"/>
                        </a:rPr>
                        <a:t>스</a:t>
                      </a:r>
                      <a:r>
                        <a:rPr sz="1950" baseline="2136" dirty="0">
                          <a:latin typeface="바탕체"/>
                          <a:cs typeface="바탕체"/>
                        </a:rPr>
                        <a:t>피킹)</a:t>
                      </a:r>
                      <a:r>
                        <a:rPr sz="1950" spc="15" baseline="2136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950" baseline="2136" dirty="0">
                          <a:latin typeface="바탕체"/>
                          <a:cs typeface="바탕체"/>
                        </a:rPr>
                        <a:t>이상</a:t>
                      </a:r>
                      <a:r>
                        <a:rPr sz="1950" spc="-7" baseline="2136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*</a:t>
                      </a:r>
                      <a:r>
                        <a:rPr sz="1000" spc="1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자격 미</a:t>
                      </a:r>
                      <a:r>
                        <a:rPr sz="1000" spc="1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보</a:t>
                      </a: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유시</a:t>
                      </a:r>
                      <a:endParaRPr sz="1000" dirty="0">
                        <a:latin typeface="바탕체"/>
                        <a:cs typeface="바탕체"/>
                      </a:endParaRPr>
                    </a:p>
                    <a:p>
                      <a:pPr marL="28289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000" spc="10" dirty="0" err="1" smtClean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면</a:t>
                      </a:r>
                      <a:r>
                        <a:rPr sz="1000" dirty="0" err="1" smtClean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접</a:t>
                      </a:r>
                      <a:r>
                        <a:rPr lang="ko-KR" altLang="en-US" sz="1000" dirty="0" smtClean="0">
                          <a:solidFill>
                            <a:srgbClr val="0000FF"/>
                          </a:solidFill>
                          <a:latin typeface="바탕"/>
                          <a:cs typeface="바탕체"/>
                        </a:rPr>
                        <a:t>전</a:t>
                      </a:r>
                      <a:r>
                        <a:rPr sz="1000" dirty="0" smtClean="0">
                          <a:solidFill>
                            <a:srgbClr val="0000FF"/>
                          </a:solidFill>
                          <a:latin typeface="바탕"/>
                          <a:cs typeface="바탕"/>
                        </a:rPr>
                        <a:t> </a:t>
                      </a:r>
                      <a:r>
                        <a:rPr sz="1000" spc="-165" dirty="0" smtClean="0">
                          <a:solidFill>
                            <a:srgbClr val="0000FF"/>
                          </a:solidFill>
                          <a:latin typeface="바탕"/>
                          <a:cs typeface="바탕"/>
                        </a:rPr>
                        <a:t> </a:t>
                      </a: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까지 </a:t>
                      </a:r>
                      <a:r>
                        <a:rPr sz="1000" spc="1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제</a:t>
                      </a:r>
                      <a:r>
                        <a:rPr sz="1000" dirty="0">
                          <a:solidFill>
                            <a:srgbClr val="0000FF"/>
                          </a:solidFill>
                          <a:latin typeface="바탕체"/>
                          <a:cs typeface="바탕체"/>
                        </a:rPr>
                        <a:t>출 가능</a:t>
                      </a:r>
                      <a:endParaRPr sz="1000" dirty="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2"/>
          <p:cNvSpPr txBox="1"/>
          <p:nvPr/>
        </p:nvSpPr>
        <p:spPr>
          <a:xfrm>
            <a:off x="708151" y="4783165"/>
            <a:ext cx="1037590" cy="210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-10" dirty="0">
                <a:latin typeface="바탕체"/>
                <a:cs typeface="바탕체"/>
              </a:rPr>
              <a:t>3</a:t>
            </a:r>
            <a:r>
              <a:rPr sz="1450" dirty="0">
                <a:latin typeface="바탕체"/>
                <a:cs typeface="바탕체"/>
              </a:rPr>
              <a:t>.</a:t>
            </a:r>
            <a:r>
              <a:rPr sz="1450" spc="-15" dirty="0">
                <a:latin typeface="바탕체"/>
                <a:cs typeface="바탕체"/>
              </a:rPr>
              <a:t> </a:t>
            </a:r>
            <a:r>
              <a:rPr sz="1450" dirty="0">
                <a:latin typeface="바탕체"/>
                <a:cs typeface="바탕체"/>
              </a:rPr>
              <a:t>전형일정</a:t>
            </a:r>
            <a:endParaRPr sz="1450">
              <a:latin typeface="바탕체"/>
              <a:cs typeface="바탕체"/>
            </a:endParaRPr>
          </a:p>
        </p:txBody>
      </p:sp>
      <p:graphicFrame>
        <p:nvGraphicFramePr>
          <p:cNvPr id="7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979207"/>
              </p:ext>
            </p:extLst>
          </p:nvPr>
        </p:nvGraphicFramePr>
        <p:xfrm>
          <a:off x="909192" y="5241550"/>
          <a:ext cx="5919213" cy="2772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6715"/>
                <a:gridCol w="2714243"/>
                <a:gridCol w="2048255"/>
              </a:tblGrid>
              <a:tr h="310895">
                <a:tc>
                  <a:txBody>
                    <a:bodyPr/>
                    <a:lstStyle/>
                    <a:p>
                      <a:pPr marL="36957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절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차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  <a:solidFill>
                      <a:srgbClr val="D4E6F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일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정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  <a:solidFill>
                      <a:srgbClr val="D4E6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비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고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  <a:solidFill>
                      <a:srgbClr val="D4E6F8"/>
                    </a:solidFill>
                  </a:tcPr>
                </a:tc>
              </a:tr>
              <a:tr h="455675"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바탕체"/>
                          <a:cs typeface="바탕체"/>
                        </a:rPr>
                        <a:t>학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교접수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3220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바탕체"/>
                          <a:cs typeface="바탕체"/>
                        </a:rPr>
                        <a:t>'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18.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3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.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14(수)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17:00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까지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학교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→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당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사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(명단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회신)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199">
                <a:tc>
                  <a:txBody>
                    <a:bodyPr/>
                    <a:lstStyle/>
                    <a:p>
                      <a:pPr marL="12065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지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원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서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입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력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300" spc="-50" dirty="0">
                          <a:latin typeface="바탕체"/>
                          <a:cs typeface="바탕체"/>
                        </a:rPr>
                        <a:t>'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1</a:t>
                      </a:r>
                      <a:r>
                        <a:rPr sz="1300" spc="-50" dirty="0">
                          <a:latin typeface="바탕체"/>
                          <a:cs typeface="바탕체"/>
                        </a:rPr>
                        <a:t>8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.</a:t>
                      </a:r>
                      <a:r>
                        <a:rPr sz="1300" spc="-9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3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.</a:t>
                      </a:r>
                      <a:r>
                        <a:rPr sz="1300" spc="-10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1</a:t>
                      </a:r>
                      <a:r>
                        <a:rPr sz="1300" spc="-50" dirty="0">
                          <a:latin typeface="바탕체"/>
                          <a:cs typeface="바탕체"/>
                        </a:rPr>
                        <a:t>2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(</a:t>
                      </a:r>
                      <a:r>
                        <a:rPr sz="1300" spc="-100" dirty="0">
                          <a:latin typeface="바탕체"/>
                          <a:cs typeface="바탕체"/>
                        </a:rPr>
                        <a:t>월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)</a:t>
                      </a:r>
                      <a:r>
                        <a:rPr sz="1300" spc="-10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~</a:t>
                      </a:r>
                      <a:r>
                        <a:rPr sz="1300" spc="-9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2</a:t>
                      </a:r>
                      <a:r>
                        <a:rPr sz="1300" spc="-50" dirty="0">
                          <a:latin typeface="바탕체"/>
                          <a:cs typeface="바탕체"/>
                        </a:rPr>
                        <a:t>0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(</a:t>
                      </a:r>
                      <a:r>
                        <a:rPr sz="1300" spc="-100" dirty="0">
                          <a:latin typeface="바탕체"/>
                          <a:cs typeface="바탕체"/>
                        </a:rPr>
                        <a:t>화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)</a:t>
                      </a:r>
                      <a:r>
                        <a:rPr sz="1300" spc="-10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1</a:t>
                      </a:r>
                      <a:r>
                        <a:rPr sz="1300" spc="-50" dirty="0">
                          <a:latin typeface="바탕체"/>
                          <a:cs typeface="바탕체"/>
                        </a:rPr>
                        <a:t>7</a:t>
                      </a:r>
                      <a:r>
                        <a:rPr sz="1300" spc="-40" dirty="0">
                          <a:latin typeface="바탕체"/>
                          <a:cs typeface="바탕체"/>
                        </a:rPr>
                        <a:t>:</a:t>
                      </a:r>
                      <a:r>
                        <a:rPr sz="1300" spc="-50" dirty="0">
                          <a:latin typeface="바탕체"/>
                          <a:cs typeface="바탕체"/>
                        </a:rPr>
                        <a:t>0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0</a:t>
                      </a:r>
                      <a:r>
                        <a:rPr sz="1300" spc="-9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-100" dirty="0">
                          <a:latin typeface="바탕체"/>
                          <a:cs typeface="바탕체"/>
                        </a:rPr>
                        <a:t>까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지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  <a:hlinkClick r:id="rId3"/>
                        </a:rPr>
                        <a:t>www.s</a:t>
                      </a:r>
                      <a:r>
                        <a:rPr sz="1300" spc="10" dirty="0">
                          <a:latin typeface="바탕체"/>
                          <a:cs typeface="바탕체"/>
                          <a:hlinkClick r:id="rId3"/>
                        </a:rPr>
                        <a:t>a</a:t>
                      </a:r>
                      <a:r>
                        <a:rPr sz="1300" dirty="0">
                          <a:latin typeface="바탕체"/>
                          <a:cs typeface="바탕체"/>
                          <a:hlinkClick r:id="rId3"/>
                        </a:rPr>
                        <a:t>msung</a:t>
                      </a:r>
                      <a:r>
                        <a:rPr sz="1300" spc="10" dirty="0">
                          <a:latin typeface="바탕체"/>
                          <a:cs typeface="바탕체"/>
                          <a:hlinkClick r:id="rId3"/>
                        </a:rPr>
                        <a:t>c</a:t>
                      </a:r>
                      <a:r>
                        <a:rPr sz="1300" dirty="0">
                          <a:latin typeface="바탕체"/>
                          <a:cs typeface="바탕체"/>
                          <a:hlinkClick r:id="rId3"/>
                        </a:rPr>
                        <a:t>areer</a:t>
                      </a:r>
                      <a:r>
                        <a:rPr sz="1300" spc="10" dirty="0">
                          <a:latin typeface="바탕체"/>
                          <a:cs typeface="바탕체"/>
                          <a:hlinkClick r:id="rId3"/>
                        </a:rPr>
                        <a:t>s</a:t>
                      </a:r>
                      <a:r>
                        <a:rPr sz="1300" dirty="0">
                          <a:latin typeface="바탕체"/>
                          <a:cs typeface="바탕체"/>
                          <a:hlinkClick r:id="rId3"/>
                        </a:rPr>
                        <a:t>.com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3983"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직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무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적성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검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사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597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'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1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8.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4.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15(일)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바탕체"/>
                          <a:cs typeface="바탕체"/>
                        </a:rPr>
                        <a:t>*</a:t>
                      </a:r>
                      <a:r>
                        <a:rPr sz="10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spc="10" dirty="0">
                          <a:latin typeface="바탕체"/>
                          <a:cs typeface="바탕체"/>
                        </a:rPr>
                        <a:t>회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로개</a:t>
                      </a:r>
                      <a:r>
                        <a:rPr sz="1000" spc="10" dirty="0">
                          <a:latin typeface="바탕체"/>
                          <a:cs typeface="바탕체"/>
                        </a:rPr>
                        <a:t>발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,</a:t>
                      </a:r>
                      <a:r>
                        <a:rPr sz="10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기</a:t>
                      </a:r>
                      <a:r>
                        <a:rPr sz="1000" spc="10" dirty="0">
                          <a:latin typeface="바탕체"/>
                          <a:cs typeface="바탕체"/>
                        </a:rPr>
                        <a:t>구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개발 :</a:t>
                      </a:r>
                      <a:r>
                        <a:rPr sz="10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spc="5" dirty="0">
                          <a:latin typeface="바탕체"/>
                          <a:cs typeface="바탕체"/>
                        </a:rPr>
                        <a:t>GS</a:t>
                      </a:r>
                      <a:r>
                        <a:rPr sz="1000" spc="-10" dirty="0">
                          <a:latin typeface="바탕체"/>
                          <a:cs typeface="바탕체"/>
                        </a:rPr>
                        <a:t>A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T</a:t>
                      </a:r>
                      <a:endParaRPr sz="1000">
                        <a:latin typeface="바탕체"/>
                        <a:cs typeface="바탕체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sz="1000" dirty="0">
                          <a:latin typeface="바탕체"/>
                          <a:cs typeface="바탕체"/>
                        </a:rPr>
                        <a:t>*</a:t>
                      </a:r>
                      <a:r>
                        <a:rPr sz="10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spc="5" dirty="0">
                          <a:latin typeface="바탕체"/>
                          <a:cs typeface="바탕체"/>
                        </a:rPr>
                        <a:t>S/</a:t>
                      </a:r>
                      <a:r>
                        <a:rPr sz="1000" spc="-10" dirty="0">
                          <a:latin typeface="바탕체"/>
                          <a:cs typeface="바탕체"/>
                        </a:rPr>
                        <a:t>W</a:t>
                      </a:r>
                      <a:r>
                        <a:rPr sz="1000" spc="10" dirty="0">
                          <a:latin typeface="바탕체"/>
                          <a:cs typeface="바탕체"/>
                        </a:rPr>
                        <a:t>개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발 :</a:t>
                      </a:r>
                      <a:r>
                        <a:rPr sz="10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000" spc="5" dirty="0">
                          <a:latin typeface="바탕체"/>
                          <a:cs typeface="바탕체"/>
                        </a:rPr>
                        <a:t>S</a:t>
                      </a:r>
                      <a:r>
                        <a:rPr sz="1000" spc="-10" dirty="0">
                          <a:latin typeface="바탕체"/>
                          <a:cs typeface="바탕체"/>
                        </a:rPr>
                        <a:t>W</a:t>
                      </a:r>
                      <a:r>
                        <a:rPr sz="1000" spc="10" dirty="0">
                          <a:latin typeface="바탕체"/>
                          <a:cs typeface="바탕체"/>
                        </a:rPr>
                        <a:t>역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량테</a:t>
                      </a:r>
                      <a:r>
                        <a:rPr sz="1000" spc="10" dirty="0">
                          <a:latin typeface="바탕체"/>
                          <a:cs typeface="바탕체"/>
                        </a:rPr>
                        <a:t>스</a:t>
                      </a:r>
                      <a:r>
                        <a:rPr sz="1000" dirty="0">
                          <a:latin typeface="바탕체"/>
                          <a:cs typeface="바탕체"/>
                        </a:rPr>
                        <a:t>트</a:t>
                      </a:r>
                      <a:endParaRPr sz="10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199"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바탕체"/>
                          <a:cs typeface="바탕체"/>
                        </a:rPr>
                        <a:t>면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접전형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7244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바탕체"/>
                          <a:cs typeface="바탕체"/>
                        </a:rPr>
                        <a:t>'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18.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5월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예정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199">
                <a:tc>
                  <a:txBody>
                    <a:bodyPr/>
                    <a:lstStyle/>
                    <a:p>
                      <a:pPr marL="120650">
                        <a:lnSpc>
                          <a:spcPct val="100000"/>
                        </a:lnSpc>
                      </a:pPr>
                      <a:r>
                        <a:rPr sz="1300" dirty="0">
                          <a:latin typeface="바탕체"/>
                          <a:cs typeface="바탕체"/>
                        </a:rPr>
                        <a:t>장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학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생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선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발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7244">
                        <a:lnSpc>
                          <a:spcPct val="100000"/>
                        </a:lnSpc>
                      </a:pPr>
                      <a:r>
                        <a:rPr sz="1300" spc="10" dirty="0">
                          <a:latin typeface="바탕체"/>
                          <a:cs typeface="바탕체"/>
                        </a:rPr>
                        <a:t>'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18.</a:t>
                      </a:r>
                      <a:r>
                        <a:rPr sz="1300" spc="-5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6월</a:t>
                      </a:r>
                      <a:r>
                        <a:rPr sz="1300" spc="10" dirty="0">
                          <a:latin typeface="바탕체"/>
                          <a:cs typeface="바탕체"/>
                        </a:rPr>
                        <a:t> </a:t>
                      </a:r>
                      <a:r>
                        <a:rPr sz="1300" dirty="0">
                          <a:latin typeface="바탕체"/>
                          <a:cs typeface="바탕체"/>
                        </a:rPr>
                        <a:t>예정</a:t>
                      </a:r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300">
                        <a:latin typeface="바탕체"/>
                        <a:cs typeface="바탕체"/>
                      </a:endParaRPr>
                    </a:p>
                  </a:txBody>
                  <a:tcPr marL="0" marR="0" marT="0" marB="0">
                    <a:lnL w="5841">
                      <a:solidFill>
                        <a:srgbClr val="000000"/>
                      </a:solidFill>
                      <a:prstDash val="solid"/>
                    </a:lnL>
                    <a:lnR w="5841">
                      <a:solidFill>
                        <a:srgbClr val="000000"/>
                      </a:solidFill>
                      <a:prstDash val="solid"/>
                    </a:lnR>
                    <a:lnT w="5841">
                      <a:solidFill>
                        <a:srgbClr val="000000"/>
                      </a:solidFill>
                      <a:prstDash val="solid"/>
                    </a:lnT>
                    <a:lnB w="584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501650" y="8381305"/>
            <a:ext cx="676442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 sz="1400" dirty="0" smtClean="0"/>
          </a:p>
          <a:p>
            <a:r>
              <a:rPr lang="ko-KR" altLang="en-US" sz="1400" dirty="0"/>
              <a:t>* 추천 지원 방법 *</a:t>
            </a:r>
            <a:endParaRPr lang="ko-KR" altLang="en-US" sz="1400" dirty="0" smtClean="0"/>
          </a:p>
          <a:p>
            <a:r>
              <a:rPr lang="en-US" altLang="ko-KR" sz="1400" dirty="0"/>
              <a:t>3</a:t>
            </a:r>
            <a:r>
              <a:rPr lang="ko-KR" altLang="en-US" sz="1400" dirty="0"/>
              <a:t>월 </a:t>
            </a:r>
            <a:r>
              <a:rPr lang="en-US" altLang="ko-KR" sz="1400" dirty="0"/>
              <a:t>13</a:t>
            </a:r>
            <a:r>
              <a:rPr lang="ko-KR" altLang="en-US" sz="1400" dirty="0"/>
              <a:t>일까지 첨부파일 양식 작성하셔서 </a:t>
            </a:r>
            <a:r>
              <a:rPr lang="en-US" altLang="ko-KR" sz="1400" dirty="0">
                <a:hlinkClick r:id="rId4"/>
              </a:rPr>
              <a:t>snujob@snu.ac.kr</a:t>
            </a:r>
            <a:r>
              <a:rPr lang="ko-KR" altLang="en-US" sz="1400" dirty="0"/>
              <a:t> 로 보내주시기 바랍니다</a:t>
            </a:r>
            <a:r>
              <a:rPr lang="en-US" altLang="ko-KR" sz="1400" dirty="0"/>
              <a:t>. (</a:t>
            </a:r>
            <a:r>
              <a:rPr lang="ko-KR" altLang="en-US" sz="1400" dirty="0"/>
              <a:t>메일제목</a:t>
            </a:r>
            <a:r>
              <a:rPr lang="en-US" altLang="ko-KR" sz="1400" dirty="0"/>
              <a:t>: </a:t>
            </a:r>
            <a:r>
              <a:rPr lang="ko-KR" altLang="en-US" sz="1400" dirty="0"/>
              <a:t>삼성전자 </a:t>
            </a:r>
            <a:r>
              <a:rPr lang="en-US" altLang="ko-KR" sz="1400" dirty="0"/>
              <a:t>CEIM</a:t>
            </a:r>
            <a:r>
              <a:rPr lang="ko-KR" altLang="en-US" sz="1400" dirty="0"/>
              <a:t>부문 석사 </a:t>
            </a:r>
            <a:r>
              <a:rPr lang="ko-KR" altLang="en-US" sz="1400" dirty="0" err="1"/>
              <a:t>선확보</a:t>
            </a:r>
            <a:r>
              <a:rPr lang="ko-KR" altLang="en-US" sz="1400" dirty="0"/>
              <a:t> 지원</a:t>
            </a:r>
            <a:r>
              <a:rPr lang="en-US" altLang="ko-KR" sz="1400" dirty="0"/>
              <a:t>)</a:t>
            </a:r>
            <a:endParaRPr lang="ko-KR" altLang="en-US" sz="1400" dirty="0" smtClean="0"/>
          </a:p>
          <a:p>
            <a:r>
              <a:rPr lang="ko-KR" altLang="en-US" sz="1400" dirty="0"/>
              <a:t>온라인 입사지원은 별도로 작성해 주셔야 합니다</a:t>
            </a:r>
            <a:r>
              <a:rPr lang="en-US" altLang="ko-KR" sz="1400" dirty="0">
                <a:solidFill>
                  <a:srgbClr val="0070C0"/>
                </a:solidFill>
              </a:rPr>
              <a:t>.※ </a:t>
            </a:r>
            <a:r>
              <a:rPr lang="ko-KR" altLang="en-US" sz="1400" dirty="0">
                <a:solidFill>
                  <a:srgbClr val="0070C0"/>
                </a:solidFill>
              </a:rPr>
              <a:t>삼성전자 </a:t>
            </a:r>
            <a:r>
              <a:rPr lang="en-US" altLang="ko-KR" sz="1400" dirty="0">
                <a:solidFill>
                  <a:srgbClr val="0070C0"/>
                </a:solidFill>
              </a:rPr>
              <a:t>CE/IM</a:t>
            </a:r>
            <a:r>
              <a:rPr lang="ko-KR" altLang="en-US" sz="1400" dirty="0">
                <a:solidFill>
                  <a:srgbClr val="0070C0"/>
                </a:solidFill>
              </a:rPr>
              <a:t> 부문 석사 </a:t>
            </a:r>
            <a:r>
              <a:rPr lang="ko-KR" altLang="en-US" sz="1400" dirty="0" err="1">
                <a:solidFill>
                  <a:srgbClr val="0070C0"/>
                </a:solidFill>
              </a:rPr>
              <a:t>선확보</a:t>
            </a:r>
            <a:r>
              <a:rPr lang="ko-KR" altLang="en-US" sz="1400" dirty="0">
                <a:solidFill>
                  <a:srgbClr val="0070C0"/>
                </a:solidFill>
              </a:rPr>
              <a:t> 별도 공고를 확인하여 개별 지원서 작성 실시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196</Words>
  <Application>Microsoft Office PowerPoint</Application>
  <PresentationFormat>사용자 지정</PresentationFormat>
  <Paragraphs>43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Theme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(\\\\10.88.192.234\\tf_03\260\370\305\353\\00. TF...)</dc:title>
  <dc:subject>--10-88-192-234-tf_03공통-00- TF---</dc:subject>
  <cp:lastModifiedBy>owner</cp:lastModifiedBy>
  <cp:revision>2</cp:revision>
  <dcterms:created xsi:type="dcterms:W3CDTF">2018-03-08T16:53:56Z</dcterms:created>
  <dcterms:modified xsi:type="dcterms:W3CDTF">2018-03-08T07:58:37Z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2018-03-07T00:00:00Z</vt:filetime>
  </property>
  <property fmtid="{D5CDD505-2E9C-101B-9397-08002B2CF9AE}" pid="3" name="LastSaved">
    <vt:filetime>2018-03-08T00:00:00Z</vt:filetime>
  </property>
</Properties>
</file>