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7"/>
  </p:notesMasterIdLst>
  <p:sldIdLst>
    <p:sldId id="282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B80000"/>
    <a:srgbClr val="D7E3F5"/>
    <a:srgbClr val="F8E180"/>
    <a:srgbClr val="C3D5EF"/>
    <a:srgbClr val="B3E4D6"/>
    <a:srgbClr val="A8C2E8"/>
    <a:srgbClr val="F1C60F"/>
    <a:srgbClr val="FFFFFF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8" autoAdjust="0"/>
    <p:restoredTop sz="87598" autoAdjust="0"/>
  </p:normalViewPr>
  <p:slideViewPr>
    <p:cSldViewPr snapToGrid="0">
      <p:cViewPr varScale="1">
        <p:scale>
          <a:sx n="127" d="100"/>
          <a:sy n="127" d="100"/>
        </p:scale>
        <p:origin x="340" y="9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96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D94AF-96EB-487C-B939-6CE2DFBD4DC7}" type="datetimeFigureOut">
              <a:rPr lang="ko-KR" altLang="en-US" smtClean="0"/>
              <a:t>2024-03-31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154FB-B7D0-4F76-BDDE-18AD8868F6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932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54FB-B7D0-4F76-BDDE-18AD8868F6C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12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BA512A-69A6-4B6F-8AAB-BBC9E3F81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Bahnschrift" panose="020B0502040204020203" pitchFamily="34" charset="0"/>
                <a:ea typeface="나눔바른고딕" panose="020B0603020101020101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4E287C8-CB7D-4124-B935-6DFACC3FF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3304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Bahnschrift Light" panose="020B0502040204020203" pitchFamily="34" charset="0"/>
                <a:ea typeface="나눔바른고딕 Light" panose="020B0603020101020101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378188-48EC-4439-823E-ADEBB7EC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016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E9B277-E6D2-4E96-8113-BC37E48E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940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+mj-ea"/>
                <a:ea typeface="+mj-ea"/>
              </a:defRPr>
            </a:lvl1pPr>
          </a:lstStyle>
          <a:p>
            <a:r>
              <a:rPr lang="en-US" altLang="ko-KR"/>
              <a:t>-</a:t>
            </a:r>
            <a:fld id="{3D16D23B-24D6-455E-BBD7-6975BEA16FD4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/>
          </a:p>
        </p:txBody>
      </p:sp>
      <p:sp>
        <p:nvSpPr>
          <p:cNvPr id="3" name="제목 3">
            <a:extLst>
              <a:ext uri="{FF2B5EF4-FFF2-40B4-BE49-F238E27FC236}">
                <a16:creationId xmlns:a16="http://schemas.microsoft.com/office/drawing/2014/main" id="{C24D4D0E-B991-487F-B051-7F83A85C8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81" y="173474"/>
            <a:ext cx="11369963" cy="573577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02060"/>
                </a:solidFill>
                <a:latin typeface="Bahnschrift" panose="020B0502040204020203" pitchFamily="34" charset="0"/>
                <a:ea typeface="나눔바른고딕" panose="020B0603020101020101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텍스트 개체 틀 7">
            <a:extLst>
              <a:ext uri="{FF2B5EF4-FFF2-40B4-BE49-F238E27FC236}">
                <a16:creationId xmlns:a16="http://schemas.microsoft.com/office/drawing/2014/main" id="{A2BF3651-139C-4C2A-B50C-F1D08E6D06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552" y="939800"/>
            <a:ext cx="11369963" cy="51403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2400" baseline="0">
                <a:latin typeface="Bahnschrift" panose="020B0502040204020203" pitchFamily="34" charset="0"/>
                <a:ea typeface="나눔바른고딕" panose="020B0603020101020101"/>
              </a:defRPr>
            </a:lvl1pPr>
            <a:lvl2pPr>
              <a:defRPr sz="2000" baseline="0">
                <a:latin typeface="Bahnschrift" panose="020B0502040204020203" pitchFamily="34" charset="0"/>
                <a:ea typeface="나눔바른고딕" panose="020B0603020101020101"/>
              </a:defRPr>
            </a:lvl2pPr>
            <a:lvl3pPr>
              <a:defRPr sz="1800" baseline="0">
                <a:latin typeface="Bahnschrift" panose="020B0502040204020203" pitchFamily="34" charset="0"/>
                <a:ea typeface="나눔바른고딕" panose="020B0603020101020101"/>
              </a:defRPr>
            </a:lvl3pPr>
            <a:lvl4pPr>
              <a:defRPr sz="1600" baseline="0">
                <a:latin typeface="Bahnschrift" panose="020B0502040204020203" pitchFamily="34" charset="0"/>
                <a:ea typeface="나눔바른고딕" panose="020B0603020101020101"/>
              </a:defRPr>
            </a:lvl4pPr>
            <a:lvl5pPr>
              <a:defRPr sz="1600" baseline="0">
                <a:latin typeface="Bahnschrift" panose="020B0502040204020203" pitchFamily="34" charset="0"/>
                <a:ea typeface="나눔바른고딕" panose="020B0603020101020101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4587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E9B277-E6D2-4E96-8113-BC37E48E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940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+mj-ea"/>
                <a:ea typeface="+mj-ea"/>
              </a:defRPr>
            </a:lvl1pPr>
          </a:lstStyle>
          <a:p>
            <a:r>
              <a:rPr lang="en-US" altLang="ko-KR" dirty="0"/>
              <a:t>-</a:t>
            </a:r>
            <a:fld id="{3D16D23B-24D6-455E-BBD7-6975BEA16FD4}" type="slidenum">
              <a:rPr lang="ko-KR" altLang="en-US" smtClean="0"/>
              <a:pPr/>
              <a:t>‹#›</a:t>
            </a:fld>
            <a:r>
              <a:rPr lang="en-US" altLang="ko-KR" dirty="0"/>
              <a:t>-</a:t>
            </a:r>
            <a:endParaRPr lang="ko-KR" altLang="en-US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C3C8253-BD6E-4E99-9512-D1ABAD65749A}"/>
              </a:ext>
            </a:extLst>
          </p:cNvPr>
          <p:cNvCxnSpPr>
            <a:cxnSpLocks/>
          </p:cNvCxnSpPr>
          <p:nvPr userDrawn="1"/>
        </p:nvCxnSpPr>
        <p:spPr>
          <a:xfrm>
            <a:off x="209552" y="778386"/>
            <a:ext cx="11725275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제목 3">
            <a:extLst>
              <a:ext uri="{FF2B5EF4-FFF2-40B4-BE49-F238E27FC236}">
                <a16:creationId xmlns:a16="http://schemas.microsoft.com/office/drawing/2014/main" id="{73512CED-D7AF-4EA2-B543-7A185FE1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81" y="173474"/>
            <a:ext cx="11369963" cy="5735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9E6EBE8F-2CA7-4A84-87FD-E8EBE959A5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552" y="939800"/>
            <a:ext cx="11369963" cy="51403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5682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E9B277-E6D2-4E96-8113-BC37E48E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940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+mj-ea"/>
                <a:ea typeface="+mj-ea"/>
              </a:defRPr>
            </a:lvl1pPr>
          </a:lstStyle>
          <a:p>
            <a:r>
              <a:rPr lang="en-US" altLang="ko-KR" dirty="0"/>
              <a:t>-</a:t>
            </a:r>
            <a:fld id="{3D16D23B-24D6-455E-BBD7-6975BEA16FD4}" type="slidenum">
              <a:rPr lang="ko-KR" altLang="en-US" smtClean="0"/>
              <a:pPr/>
              <a:t>‹#›</a:t>
            </a:fld>
            <a:r>
              <a:rPr lang="en-US" altLang="ko-KR" dirty="0"/>
              <a:t>-</a:t>
            </a:r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73512CED-D7AF-4EA2-B543-7A185FE1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81" y="173474"/>
            <a:ext cx="11369963" cy="57357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9E6EBE8F-2CA7-4A84-87FD-E8EBE959A5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552" y="939800"/>
            <a:ext cx="11369963" cy="51403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/>
            </a:lvl1pPr>
            <a:lvl2pPr>
              <a:defRPr/>
            </a:lvl2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C655A9F-7736-4AB1-8EC3-D9D7FDFC6BA9}"/>
              </a:ext>
            </a:extLst>
          </p:cNvPr>
          <p:cNvCxnSpPr>
            <a:cxnSpLocks/>
          </p:cNvCxnSpPr>
          <p:nvPr userDrawn="1"/>
        </p:nvCxnSpPr>
        <p:spPr>
          <a:xfrm>
            <a:off x="209552" y="796434"/>
            <a:ext cx="11725275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27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E9B277-E6D2-4E96-8113-BC37E48E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940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+mj-ea"/>
                <a:ea typeface="+mj-ea"/>
              </a:defRPr>
            </a:lvl1pPr>
          </a:lstStyle>
          <a:p>
            <a:r>
              <a:rPr lang="en-US" altLang="ko-KR" dirty="0"/>
              <a:t>-</a:t>
            </a:r>
            <a:fld id="{3D16D23B-24D6-455E-BBD7-6975BEA16FD4}" type="slidenum">
              <a:rPr lang="ko-KR" altLang="en-US" smtClean="0"/>
              <a:pPr/>
              <a:t>‹#›</a:t>
            </a:fld>
            <a:r>
              <a:rPr lang="en-US" altLang="ko-KR" dirty="0"/>
              <a:t>-</a:t>
            </a:r>
            <a:endParaRPr lang="ko-KR" altLang="en-US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C3C8253-BD6E-4E99-9512-D1ABAD65749A}"/>
              </a:ext>
            </a:extLst>
          </p:cNvPr>
          <p:cNvCxnSpPr>
            <a:cxnSpLocks/>
          </p:cNvCxnSpPr>
          <p:nvPr userDrawn="1"/>
        </p:nvCxnSpPr>
        <p:spPr>
          <a:xfrm>
            <a:off x="228600" y="796434"/>
            <a:ext cx="11668125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제목 3">
            <a:extLst>
              <a:ext uri="{FF2B5EF4-FFF2-40B4-BE49-F238E27FC236}">
                <a16:creationId xmlns:a16="http://schemas.microsoft.com/office/drawing/2014/main" id="{73512CED-D7AF-4EA2-B543-7A185FE1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81" y="173474"/>
            <a:ext cx="11369963" cy="57357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9E6EBE8F-2CA7-4A84-87FD-E8EBE959A5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552" y="939800"/>
            <a:ext cx="11369963" cy="51403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/>
            </a:lvl1pPr>
            <a:lvl2pPr>
              <a:defRPr/>
            </a:lvl2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8198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E9B277-E6D2-4E96-8113-BC37E48E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9408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+mj-ea"/>
                <a:ea typeface="+mj-ea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017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0E6D3D-8684-42A0-99D4-8DA89870E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buFont typeface="+mj-lt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63417E64-10DB-45FE-B3AC-8C68DD67C89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C422D9F-E06E-48CE-8264-9CF1168BF5B8}"/>
              </a:ext>
            </a:extLst>
          </p:cNvPr>
          <p:cNvCxnSpPr>
            <a:cxnSpLocks/>
          </p:cNvCxnSpPr>
          <p:nvPr userDrawn="1"/>
        </p:nvCxnSpPr>
        <p:spPr>
          <a:xfrm>
            <a:off x="219075" y="6176963"/>
            <a:ext cx="116967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2B2ADC5-7002-4C2C-B999-F6F3B52EF574}"/>
              </a:ext>
            </a:extLst>
          </p:cNvPr>
          <p:cNvSpPr txBox="1"/>
          <p:nvPr userDrawn="1"/>
        </p:nvSpPr>
        <p:spPr>
          <a:xfrm>
            <a:off x="3943928" y="683491"/>
            <a:ext cx="472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8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CD816668-11AD-453A-84B9-91FFACD5A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13815" r="1463" b="9645"/>
          <a:stretch/>
        </p:blipFill>
        <p:spPr>
          <a:xfrm>
            <a:off x="333375" y="6319046"/>
            <a:ext cx="1674019" cy="4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4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4" r:id="rId2"/>
    <p:sldLayoutId id="2147483665" r:id="rId3"/>
    <p:sldLayoutId id="2147483661" r:id="rId4"/>
    <p:sldLayoutId id="2147483660" r:id="rId5"/>
    <p:sldLayoutId id="2147483662" r:id="rId6"/>
  </p:sldLayoutIdLst>
  <p:hf hdr="0" ft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kyoungsoo@gmail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898858-E04E-4C96-9441-E0D32310A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8029"/>
            <a:ext cx="9144000" cy="1801933"/>
          </a:xfrm>
        </p:spPr>
        <p:txBody>
          <a:bodyPr/>
          <a:lstStyle/>
          <a:p>
            <a:r>
              <a:rPr lang="en-US" altLang="ko-KR" sz="6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Introduction to</a:t>
            </a:r>
            <a:br>
              <a:rPr lang="en-US" altLang="ko-KR" sz="6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6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T-Networking Lab at SNU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88756EC-3ABD-4890-A142-150375901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766152"/>
            <a:ext cx="9862159" cy="1043737"/>
          </a:xfrm>
        </p:spPr>
        <p:txBody>
          <a:bodyPr/>
          <a:lstStyle/>
          <a:p>
            <a:r>
              <a:rPr lang="en-US" altLang="ko-KR" sz="18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Why ‘T’? </a:t>
            </a:r>
          </a:p>
          <a:p>
            <a:r>
              <a:rPr lang="en-US" altLang="ko-KR" sz="18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‘T’ stands for many things: </a:t>
            </a:r>
            <a:r>
              <a:rPr lang="en-US" altLang="ko-KR" sz="1800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T</a:t>
            </a:r>
            <a:r>
              <a:rPr lang="en-US" altLang="ko-KR" sz="18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ranscendent, </a:t>
            </a:r>
            <a:r>
              <a:rPr lang="en-US" altLang="ko-KR" sz="1800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T</a:t>
            </a:r>
            <a:r>
              <a:rPr lang="en-US" altLang="ko-KR" sz="18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erabit, </a:t>
            </a:r>
            <a:r>
              <a:rPr lang="en-US" altLang="ko-KR" sz="1800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T</a:t>
            </a:r>
            <a:r>
              <a:rPr lang="en-US" altLang="ko-KR" sz="18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hunderbolt, </a:t>
            </a:r>
            <a:r>
              <a:rPr lang="en-US" altLang="ko-KR" sz="1800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T</a:t>
            </a:r>
            <a:r>
              <a:rPr lang="en-US" altLang="ko-KR" sz="18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errific, </a:t>
            </a:r>
            <a:r>
              <a:rPr lang="en-US" altLang="ko-KR" sz="1800" b="1" dirty="0" err="1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T</a:t>
            </a:r>
            <a:r>
              <a:rPr lang="en-US" altLang="ko-KR" sz="1800" dirty="0" err="1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oleye</a:t>
            </a:r>
            <a:r>
              <a:rPr lang="en-US" altLang="ko-KR" sz="18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(</a:t>
            </a:r>
            <a:r>
              <a:rPr lang="ko-KR" altLang="en-US" sz="18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한국어</a:t>
            </a:r>
            <a:r>
              <a:rPr lang="en-US" altLang="ko-KR" sz="18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), etc. </a:t>
            </a:r>
          </a:p>
          <a:p>
            <a:r>
              <a:rPr lang="en-US" altLang="ko-KR" sz="18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Choose whatever you like!</a:t>
            </a:r>
            <a:endParaRPr lang="ko-KR" altLang="en-US" sz="1800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649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9DE299F-CB6F-4439-972C-491FB6C9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3D16D23B-24D6-455E-BBD7-6975BEA16FD4}" type="slidenum">
              <a:rPr lang="ko-KR" altLang="en-US" smtClean="0"/>
              <a:pPr/>
              <a:t>10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30E2D3B6-EA17-4E1A-B017-D400B612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어떤 종류의 연구를 지향하나요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2B3B5EB-B076-4DB8-8E49-8291540A4A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sz="28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양보다 질이 우선인 연구</a:t>
            </a:r>
            <a:endParaRPr lang="en-US" altLang="ko-KR" sz="2800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r>
              <a:rPr lang="ko-KR" altLang="en-US" sz="28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논문만 쓰는 연구는 지양</a:t>
            </a:r>
            <a:endParaRPr lang="en-US" altLang="ko-KR" sz="2800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r>
              <a:rPr lang="ko-KR" altLang="en-US" sz="28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나도 사용하고 싶은 시스템 설계</a:t>
            </a:r>
            <a:endParaRPr lang="en-US" altLang="ko-KR" sz="2800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r>
              <a:rPr lang="ko-KR" altLang="en-US" sz="28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실제 돌아가는 코드 중요</a:t>
            </a:r>
            <a:r>
              <a:rPr lang="en-US" altLang="ko-KR" sz="28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, </a:t>
            </a:r>
            <a:r>
              <a:rPr lang="ko-KR" altLang="en-US" sz="28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임팩트가 있는 연구</a:t>
            </a:r>
            <a:endParaRPr lang="en-US" altLang="ko-KR" sz="2800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r>
              <a:rPr lang="en-US" altLang="ko-KR" sz="28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Out-of-box approach </a:t>
            </a:r>
            <a:r>
              <a:rPr lang="ko-KR" altLang="en-US" sz="28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선호 </a:t>
            </a:r>
            <a:endParaRPr lang="en-US" altLang="ko-KR" sz="2800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r>
              <a:rPr lang="ko-KR" altLang="en-US" sz="28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시스템을 알면 다양한 상위레벨 일들을 쉽게 배울 수 있음</a:t>
            </a:r>
            <a:r>
              <a:rPr lang="en-US" altLang="ko-KR" sz="28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!</a:t>
            </a:r>
          </a:p>
          <a:p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81132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1A23957-3D67-4F78-B68B-201F49DC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3D16D23B-24D6-455E-BBD7-6975BEA16FD4}" type="slidenum">
              <a:rPr lang="ko-KR" altLang="en-US" smtClean="0"/>
              <a:pPr/>
              <a:t>11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F7044E19-343E-4782-923D-6ECC3E55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랩에서의 생활은 </a:t>
            </a:r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어떤가요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8545037-4959-47AC-AC28-0BD6630486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>
                <a:latin typeface="나눔고딕 Light" panose="020D0904000000000000" pitchFamily="50" charset="-127"/>
                <a:ea typeface="나눔바른고딕 Light" panose="020B0603020101020101"/>
              </a:rPr>
              <a:t>출퇴근 시간 자유</a:t>
            </a:r>
            <a:endParaRPr lang="en-US" altLang="ko-KR" dirty="0">
              <a:latin typeface="나눔고딕 Light" panose="020D0904000000000000" pitchFamily="50" charset="-127"/>
              <a:ea typeface="나눔바른고딕 Light" panose="020B0603020101020101"/>
            </a:endParaRPr>
          </a:p>
          <a:p>
            <a:pPr lvl="1"/>
            <a:r>
              <a:rPr lang="ko-KR" altLang="en-US" dirty="0">
                <a:latin typeface="나눔고딕 Light" panose="020D0904000000000000" pitchFamily="50" charset="-127"/>
                <a:ea typeface="나눔바른고딕 Light" panose="020B0603020101020101"/>
              </a:rPr>
              <a:t>시간 구애 받지 않고</a:t>
            </a:r>
            <a:r>
              <a:rPr lang="en-US" altLang="ko-KR" dirty="0">
                <a:latin typeface="나눔고딕 Light" panose="020D0904000000000000" pitchFamily="50" charset="-127"/>
                <a:ea typeface="나눔바른고딕 Light" panose="020B0603020101020101"/>
              </a:rPr>
              <a:t> </a:t>
            </a:r>
            <a:r>
              <a:rPr lang="ko-KR" altLang="en-US" dirty="0">
                <a:latin typeface="나눔고딕 Light" panose="020D0904000000000000" pitchFamily="50" charset="-127"/>
                <a:ea typeface="나눔바른고딕 Light" panose="020B0603020101020101"/>
              </a:rPr>
              <a:t>자기 주도적으로 연구하는 학생 선호</a:t>
            </a:r>
            <a:endParaRPr lang="en-US" altLang="ko-KR" dirty="0">
              <a:latin typeface="나눔고딕 Light" panose="020D0904000000000000" pitchFamily="50" charset="-127"/>
              <a:ea typeface="나눔바른고딕 Light" panose="020B0603020101020101"/>
            </a:endParaRPr>
          </a:p>
          <a:p>
            <a:r>
              <a:rPr lang="ko-KR" altLang="en-US" dirty="0">
                <a:latin typeface="나눔고딕 Light" panose="020D0904000000000000" pitchFamily="50" charset="-127"/>
                <a:ea typeface="나눔바른고딕 Light" panose="020B0603020101020101"/>
              </a:rPr>
              <a:t>일주일에 한번 정도 교수 미팅</a:t>
            </a:r>
            <a:endParaRPr lang="en-US" altLang="ko-KR" dirty="0">
              <a:latin typeface="나눔고딕 Light" panose="020D0904000000000000" pitchFamily="50" charset="-127"/>
              <a:ea typeface="나눔바른고딕 Light" panose="020B0603020101020101"/>
            </a:endParaRPr>
          </a:p>
          <a:p>
            <a:pPr lvl="1"/>
            <a:r>
              <a:rPr lang="ko-KR" altLang="en-US" dirty="0">
                <a:latin typeface="나눔고딕 Light" panose="020D0904000000000000" pitchFamily="50" charset="-127"/>
                <a:ea typeface="나눔바른고딕 Light" panose="020B0603020101020101"/>
              </a:rPr>
              <a:t>메신저로 수시로 소통</a:t>
            </a:r>
            <a:endParaRPr lang="en-US" altLang="ko-KR" dirty="0">
              <a:latin typeface="나눔고딕 Light" panose="020D0904000000000000" pitchFamily="50" charset="-127"/>
              <a:ea typeface="나눔바른고딕 Light" panose="020B0603020101020101"/>
            </a:endParaRPr>
          </a:p>
          <a:p>
            <a:pPr lvl="1"/>
            <a:r>
              <a:rPr lang="ko-KR" altLang="en-US" dirty="0">
                <a:latin typeface="나눔고딕 Light" panose="020D0904000000000000" pitchFamily="50" charset="-127"/>
                <a:ea typeface="나눔바른고딕 Light" panose="020B0603020101020101"/>
              </a:rPr>
              <a:t>이슈가 있으면 언제든 미팅 가능</a:t>
            </a:r>
            <a:endParaRPr lang="en-US" altLang="ko-KR" dirty="0">
              <a:latin typeface="나눔고딕 Light" panose="020D0904000000000000" pitchFamily="50" charset="-127"/>
              <a:ea typeface="나눔바른고딕 Light" panose="020B0603020101020101"/>
            </a:endParaRPr>
          </a:p>
          <a:p>
            <a:r>
              <a:rPr lang="ko-KR" altLang="en-US" dirty="0">
                <a:latin typeface="나눔고딕 Light" panose="020D0904000000000000" pitchFamily="50" charset="-127"/>
                <a:ea typeface="나눔바른고딕 Light" panose="020B0603020101020101"/>
              </a:rPr>
              <a:t>학생 수탁은 가능한 최대로 주려고 함</a:t>
            </a:r>
            <a:endParaRPr lang="en-US" altLang="ko-KR" dirty="0">
              <a:latin typeface="나눔고딕 Light" panose="020D0904000000000000" pitchFamily="50" charset="-127"/>
              <a:ea typeface="나눔바른고딕 Light" panose="020B0603020101020101"/>
            </a:endParaRPr>
          </a:p>
          <a:p>
            <a:pPr lvl="1"/>
            <a:r>
              <a:rPr lang="ko-KR" altLang="en-US" dirty="0">
                <a:latin typeface="나눔고딕 Light" panose="020D0904000000000000" pitchFamily="50" charset="-127"/>
                <a:ea typeface="나눔바른고딕 Light" panose="020B0603020101020101"/>
              </a:rPr>
              <a:t>다른 아르바이트 없이 연구에 집중할 수 있게</a:t>
            </a:r>
            <a:endParaRPr lang="en-US" altLang="ko-KR" dirty="0">
              <a:latin typeface="나눔고딕 Light" panose="020D0904000000000000" pitchFamily="50" charset="-127"/>
              <a:ea typeface="나눔바른고딕 Light" panose="020B0603020101020101"/>
            </a:endParaRPr>
          </a:p>
          <a:p>
            <a:pPr marL="0" indent="0">
              <a:buNone/>
            </a:pPr>
            <a:r>
              <a:rPr lang="en-US" altLang="ko-KR" sz="2000" dirty="0">
                <a:latin typeface="나눔고딕 Light" panose="020D0904000000000000" pitchFamily="50" charset="-127"/>
                <a:ea typeface="나눔바른고딕 Light" panose="020B0603020101020101"/>
              </a:rPr>
              <a:t>-------------------------- </a:t>
            </a:r>
            <a:r>
              <a:rPr lang="ko-KR" altLang="en-US" sz="2000" dirty="0">
                <a:latin typeface="나눔고딕 Light" panose="020D0904000000000000" pitchFamily="50" charset="-127"/>
                <a:ea typeface="나눔바른고딕 Light" panose="020B0603020101020101"/>
              </a:rPr>
              <a:t>재학생 코멘트 </a:t>
            </a:r>
            <a:r>
              <a:rPr lang="en-US" altLang="ko-KR" sz="2000" dirty="0">
                <a:latin typeface="나눔고딕 Light" panose="020D0904000000000000" pitchFamily="50" charset="-127"/>
                <a:ea typeface="나눔바른고딕 Light" panose="020B0603020101020101"/>
              </a:rPr>
              <a:t>--------------------------</a:t>
            </a:r>
          </a:p>
          <a:p>
            <a:r>
              <a:rPr lang="ko-KR" altLang="en-US" dirty="0">
                <a:latin typeface="나눔고딕 Light" panose="020D0904000000000000" pitchFamily="50" charset="-127"/>
                <a:ea typeface="나눔바른고딕 Light" panose="020B0603020101020101"/>
              </a:rPr>
              <a:t>코드 리뷰 자주 해 주심</a:t>
            </a:r>
            <a:endParaRPr lang="en-US" altLang="ko-KR" dirty="0">
              <a:latin typeface="나눔고딕 Light" panose="020D0904000000000000" pitchFamily="50" charset="-127"/>
              <a:ea typeface="나눔바른고딕 Light" panose="020B0603020101020101"/>
            </a:endParaRPr>
          </a:p>
          <a:p>
            <a:pPr lvl="1"/>
            <a:r>
              <a:rPr lang="ko-KR" altLang="en-US" dirty="0">
                <a:ea typeface="나눔바른고딕 Light" panose="020B0603020101020101"/>
              </a:rPr>
              <a:t>답답하면 직접 코딩 하심 </a:t>
            </a:r>
            <a:r>
              <a:rPr lang="en-US" altLang="ko-KR" dirty="0">
                <a:ea typeface="나눔바른고딕 Light" panose="020B0603020101020101"/>
              </a:rPr>
              <a:t>(?)</a:t>
            </a:r>
          </a:p>
          <a:p>
            <a:r>
              <a:rPr lang="ko-KR" altLang="en-US" dirty="0">
                <a:ea typeface="나눔바른고딕 Light" panose="020B0603020101020101"/>
              </a:rPr>
              <a:t>논문 지도 </a:t>
            </a:r>
            <a:r>
              <a:rPr lang="ko-KR" altLang="en-US" dirty="0" err="1">
                <a:ea typeface="나눔바른고딕 Light" panose="020B0603020101020101"/>
              </a:rPr>
              <a:t>월클</a:t>
            </a:r>
            <a:endParaRPr lang="en-US" altLang="ko-KR" dirty="0">
              <a:ea typeface="나눔바른고딕 Light" panose="020B0603020101020101"/>
            </a:endParaRPr>
          </a:p>
          <a:p>
            <a:pPr lvl="1"/>
            <a:r>
              <a:rPr lang="ko-KR" altLang="en-US" dirty="0">
                <a:ea typeface="나눔바른고딕 Light" panose="020B0603020101020101"/>
              </a:rPr>
              <a:t>결혼식 축사는 더 </a:t>
            </a:r>
            <a:r>
              <a:rPr lang="ko-KR" altLang="en-US" dirty="0" err="1">
                <a:ea typeface="나눔바른고딕 Light" panose="020B0603020101020101"/>
              </a:rPr>
              <a:t>월클</a:t>
            </a:r>
            <a:r>
              <a:rPr lang="en-US" altLang="ko-KR" dirty="0">
                <a:ea typeface="나눔바른고딕 Light" panose="020B0603020101020101"/>
              </a:rPr>
              <a:t>..</a:t>
            </a:r>
          </a:p>
          <a:p>
            <a:r>
              <a:rPr lang="ko-KR" altLang="en-US" dirty="0">
                <a:latin typeface="나눔고딕 Light" panose="020D0904000000000000" pitchFamily="50" charset="-127"/>
                <a:ea typeface="나눔바른고딕 Light" panose="020B0603020101020101"/>
              </a:rPr>
              <a:t>밥을 자주 사 주심</a:t>
            </a:r>
            <a:endParaRPr lang="en-US" altLang="ko-KR" dirty="0">
              <a:latin typeface="나눔고딕 Light" panose="020D0904000000000000" pitchFamily="50" charset="-127"/>
              <a:ea typeface="나눔바른고딕 Light" panose="020B0603020101020101"/>
            </a:endParaRPr>
          </a:p>
          <a:p>
            <a:endParaRPr lang="ko-KR" altLang="en-US" dirty="0">
              <a:ea typeface="나눔바른고딕 Light" panose="020B0603020101020101"/>
            </a:endParaRPr>
          </a:p>
        </p:txBody>
      </p:sp>
      <p:pic>
        <p:nvPicPr>
          <p:cNvPr id="5" name="Picture 2" descr="기성용 : 답답하면 니들이 뛰던가! - 인스티즈(instiz) 일상 카테고리">
            <a:extLst>
              <a:ext uri="{FF2B5EF4-FFF2-40B4-BE49-F238E27FC236}">
                <a16:creationId xmlns:a16="http://schemas.microsoft.com/office/drawing/2014/main" id="{2273E97A-882A-40C4-8B48-D1185FCAE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82" y="4205005"/>
            <a:ext cx="1887009" cy="147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56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C6536F4-E43A-41D2-98DC-F35DF091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3D16D23B-24D6-455E-BBD7-6975BEA16FD4}" type="slidenum">
              <a:rPr lang="ko-KR" altLang="en-US" smtClean="0"/>
              <a:pPr/>
              <a:t>12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3EDF8269-4422-4A1F-B138-1232B625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T-Networking Lab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관심이 있으면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53B52F5-3338-4555-9846-FC679FC88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서울대 학생이면 대면 상담 요청하세요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  <a:hlinkClick r:id="rId2"/>
              </a:rPr>
              <a:t>kyoungsoo@gmail.com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, 302-329</a:t>
            </a:r>
          </a:p>
          <a:p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외부 학생은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Zoom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을 통해 온라인 상담 가능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직접 올 수 있으면 대면 미팅도 물론 가능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대학원에 갈 지 취직할 지 모르겠다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? </a:t>
            </a:r>
          </a:p>
          <a:p>
            <a:pPr lvl="1"/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제가 상담해 주고 싶어요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!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박경수 교수는 회사에서 소프트웨어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(</a:t>
            </a:r>
            <a:r>
              <a:rPr lang="ko-KR" altLang="en-US" dirty="0" err="1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아래아한글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)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도 만들어봤고 세계 무대에서 </a:t>
            </a:r>
            <a:r>
              <a:rPr lang="ko-KR" altLang="en-US" dirty="0" err="1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스타트업도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해 봤습니다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.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대학원 가기 전에 일해보기도 했고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,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박사 이후에도 회사 일 해보기도 했습니다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.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기업 연구소에서 인턴쉽도 여러 번 해 봤습니다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.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장단점에 대해 제 생각을 말씀드릴 수 있습니다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.</a:t>
            </a:r>
          </a:p>
          <a:p>
            <a:pPr lvl="1"/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T-Networking  Lab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에 관심 없어도 상담 가능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!</a:t>
            </a:r>
            <a:endParaRPr lang="ko-KR" altLang="en-US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376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D582484-12E9-4321-8298-11946B19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3D16D23B-24D6-455E-BBD7-6975BEA16FD4}" type="slidenum">
              <a:rPr lang="ko-KR" altLang="en-US" smtClean="0"/>
              <a:pPr/>
              <a:t>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40F33838-CAFB-4898-9D24-6762CA380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박경수 교수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랩 리더 약력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F1E1481-4BF5-4C5D-B3DC-E12B2DDDB5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553" y="939800"/>
            <a:ext cx="8293115" cy="5140325"/>
          </a:xfrm>
        </p:spPr>
        <p:txBody>
          <a:bodyPr/>
          <a:lstStyle/>
          <a:p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Princeton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전산학 박사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(2007) </a:t>
            </a:r>
          </a:p>
          <a:p>
            <a:pPr lvl="1"/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세부 전공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: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네트워크 시스템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,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운영 체제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,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분산 시스템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경력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: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카이스트 교수</a:t>
            </a:r>
            <a:r>
              <a:rPr lang="en-US" altLang="ko-KR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(2010-2024)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, U of Pittsburg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교수</a:t>
            </a:r>
            <a:r>
              <a:rPr lang="en-US" altLang="ko-KR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(2009)</a:t>
            </a:r>
          </a:p>
          <a:p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학술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/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수상 실적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USENIX NSDI, ACM SIGCOMM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국내 연구자중 최다 출판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NSDI’17 Best paper award, NSDI’14 Community award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등 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best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paper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award 5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회 수상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,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삼성 </a:t>
            </a:r>
            <a:r>
              <a:rPr lang="ko-KR" altLang="en-US" dirty="0" err="1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휴먼테크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논문 금상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(1),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은상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(3),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동상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(1)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등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5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차례 수상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국제 연구 봉사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현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ACM SIGOPS Secretary-Treasurer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(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보드 멤버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)</a:t>
            </a:r>
          </a:p>
          <a:p>
            <a:pPr lvl="1"/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현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ACM </a:t>
            </a:r>
            <a:r>
              <a:rPr lang="en-US" altLang="ko-KR" dirty="0" err="1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APSys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Steering Committee Chair, TPC/General Chair of </a:t>
            </a:r>
            <a:r>
              <a:rPr lang="en-US" altLang="ko-KR" dirty="0" err="1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APSys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/</a:t>
            </a:r>
            <a:r>
              <a:rPr lang="en-US" altLang="ko-KR" dirty="0" err="1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APNet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NSDI, OSDI, SIGCOMM, SOSP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등 탑 시스템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/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네트워크 학회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TPC 20+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회 활동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endParaRPr lang="ko-KR" altLang="en-US" dirty="0"/>
          </a:p>
        </p:txBody>
      </p:sp>
      <p:pic>
        <p:nvPicPr>
          <p:cNvPr id="7" name="Picture 2" descr="My picture at Naksansa">
            <a:extLst>
              <a:ext uri="{FF2B5EF4-FFF2-40B4-BE49-F238E27FC236}">
                <a16:creationId xmlns:a16="http://schemas.microsoft.com/office/drawing/2014/main" id="{9E45884E-B3D0-485D-9FF1-8FB68D4DE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224" y="1511061"/>
            <a:ext cx="2977223" cy="355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049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D4CFD7F-4A1A-431D-B443-B7BE70A0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3D16D23B-24D6-455E-BBD7-6975BEA16FD4}" type="slidenum">
              <a:rPr lang="ko-KR" altLang="en-US" smtClean="0"/>
              <a:pPr/>
              <a:t>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DEC58603-449A-45B0-9880-B22F7344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박사 졸업생 및 대표 실적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61DEFD2-2B14-4743-BAFF-507333DD5E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장건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–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독일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MPI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교수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, Rubrik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거쳐 현재 구글에서 근무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Asim Jamshed–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미국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Intel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거쳐 현재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Amazon AWS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에서 근무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고영환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–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미국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Cisco Meraki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현재 팀장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이지형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– SK Telecom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연구원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r>
              <a:rPr lang="ko-KR" altLang="en-US" dirty="0" err="1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문영균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– Samsung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Research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연구원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r>
              <a:rPr lang="ko-KR" altLang="en-US" dirty="0" err="1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황창호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– Microsoft Research (at Vancouver)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연구원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김태현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- </a:t>
            </a:r>
            <a:r>
              <a:rPr lang="ko-KR" altLang="en-US" dirty="0" err="1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망고부스트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연구원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marL="0" indent="0">
              <a:buNone/>
            </a:pP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모두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KAIST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에서 교수할 때 졸업한 학생들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(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소수 정예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!)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620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6F1B946-42A4-4B05-BBC5-9CBFAF34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3D16D23B-24D6-455E-BBD7-6975BEA16FD4}" type="slidenum">
              <a:rPr lang="ko-KR" altLang="en-US" smtClean="0"/>
              <a:pPr/>
              <a:t>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DDF7B4D9-FE71-4ADE-828C-16ADBDB2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주요 연구 실적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B19393A-9896-46B4-BC59-15114CCC5C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err="1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CoBlitz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[NSDI’06]: Video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등 대용량 </a:t>
            </a:r>
            <a:r>
              <a:rPr lang="ko-KR" altLang="en-US" dirty="0" err="1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컨텐트에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특화된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CDN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시스템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박사 연구 토픽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Startup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화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, Polish Telecom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등 여러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ISP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에서 서비스 운용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세계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1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위 업체인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Akamai Technologies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에 인수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,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현재도 서비스 중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r>
              <a:rPr lang="en-US" altLang="ko-KR" dirty="0" err="1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PacketShader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[SIGCOMM’10]: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세계최고성능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GPU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기반 소프트웨어 라우터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</a:t>
            </a:r>
          </a:p>
          <a:p>
            <a:pPr lvl="1"/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GPU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가속 시스템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분야를 연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Pioneer work</a:t>
            </a:r>
          </a:p>
          <a:p>
            <a:r>
              <a:rPr lang="en-US" altLang="ko-KR" dirty="0" err="1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SSLShader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[NSDI’14]- GPU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가속 고성능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SSL proxy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시스템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삼성전자 기술 이전 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r>
              <a:rPr lang="en-US" altLang="ko-KR" dirty="0" err="1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mTCP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[NSDI’14] –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고성능 유저 레벨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TCP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스택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Linux TCP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대비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26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배 성능 향상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, Linux Foundation Project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선정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(2017)</a:t>
            </a:r>
          </a:p>
          <a:p>
            <a:r>
              <a:rPr lang="en-US" altLang="ko-KR" dirty="0" err="1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CoDDL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[NSDI’23] – Scalable GPU cluster scheduler system</a:t>
            </a:r>
          </a:p>
          <a:p>
            <a:pPr lvl="1"/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AFS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GPU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스케줄링 알고리즘 제시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및 기술 이전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059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04090B5-684C-41C8-AAEA-DF611E72F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3D16D23B-24D6-455E-BBD7-6975BEA16FD4}" type="slidenum">
              <a:rPr lang="ko-KR" altLang="en-US" smtClean="0"/>
              <a:pPr/>
              <a:t>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42B18B11-5F58-4751-9573-932352634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어떤 연구를 하나요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EE7667-7762-4ACD-954C-844033A00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sz="2800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고성능 네트워크 시스템 설계 및 구현에 관한 연구</a:t>
            </a:r>
            <a:endParaRPr lang="en-US" altLang="ko-KR" sz="2800" b="1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컴퓨터 시스템 기술을 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(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주로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)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네트워킹 도메인에 적용</a:t>
            </a:r>
            <a:endParaRPr lang="en-US" altLang="ko-KR" sz="2400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성능 확장성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, 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신뢰성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, 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가용성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, 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보안성 향상을 위한 설계 기법</a:t>
            </a:r>
            <a:endParaRPr lang="en-US" altLang="ko-KR" sz="2400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r>
              <a:rPr lang="ko-KR" altLang="en-US" sz="2800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최근 연구 방향은 크게 두 가지</a:t>
            </a:r>
            <a:endParaRPr lang="en-US" altLang="ko-KR" sz="2800" b="1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고성능 네트워크 시스템을 위한 하드웨어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/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소프트웨어 코디자인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: </a:t>
            </a:r>
          </a:p>
          <a:p>
            <a:pPr lvl="2"/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프로그래밍이 가능한 </a:t>
            </a:r>
            <a:r>
              <a:rPr lang="en-US" altLang="ko-KR" sz="2000" dirty="0" err="1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SmartNIC</a:t>
            </a:r>
            <a:r>
              <a:rPr lang="en-US" altLang="ko-KR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</a:t>
            </a:r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활용</a:t>
            </a:r>
            <a:r>
              <a:rPr lang="en-US" altLang="ko-KR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,</a:t>
            </a:r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</a:t>
            </a:r>
            <a:r>
              <a:rPr lang="en-US" altLang="ko-KR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CPU</a:t>
            </a:r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의 부담을 줄이면서 네트워크</a:t>
            </a:r>
            <a:r>
              <a:rPr lang="en-US" altLang="ko-KR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/</a:t>
            </a:r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분산 애플리케이션의 성능을 크게 향상시킬 수 있는 설계 기법 연구</a:t>
            </a:r>
            <a:endParaRPr lang="en-US" altLang="ko-KR" sz="2000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2"/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성능 확장성 있는 차세대 네트워킹 스택 설계</a:t>
            </a:r>
            <a:endParaRPr lang="en-US" altLang="ko-KR" sz="2000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고성능 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AI 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응용 연산을 위한 네트워크 시스템 지원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</a:t>
            </a:r>
          </a:p>
          <a:p>
            <a:pPr lvl="2"/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분산 </a:t>
            </a:r>
            <a:r>
              <a:rPr lang="en-US" altLang="ko-KR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AI</a:t>
            </a:r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학습</a:t>
            </a:r>
            <a:r>
              <a:rPr lang="en-US" altLang="ko-KR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/</a:t>
            </a:r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추론의 성능 가속을 위한 </a:t>
            </a:r>
            <a:r>
              <a:rPr lang="en-US" altLang="ko-KR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in-network</a:t>
            </a:r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시스템 지원</a:t>
            </a:r>
            <a:endParaRPr lang="en-US" altLang="ko-KR" sz="2000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2"/>
            <a:r>
              <a:rPr lang="en-US" altLang="ko-KR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Privacy</a:t>
            </a:r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를 보장해주는 추천 시스템 설계</a:t>
            </a:r>
            <a:r>
              <a:rPr lang="en-US" altLang="ko-KR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/</a:t>
            </a:r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구현</a:t>
            </a:r>
            <a:endParaRPr lang="en-US" altLang="ko-KR" sz="2000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r>
              <a:rPr lang="en-US" altLang="ko-KR" sz="28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We welcome any crazy idea that is PRACTICALLY useful!</a:t>
            </a:r>
          </a:p>
          <a:p>
            <a:endParaRPr lang="en-US" altLang="ko-KR" sz="2800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189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5247A2A-D31C-4629-A590-1A06622E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3D16D23B-24D6-455E-BBD7-6975BEA16FD4}" type="slidenum">
              <a:rPr lang="ko-KR" altLang="en-US" smtClean="0"/>
              <a:pPr/>
              <a:t>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4BAE6BB6-AAEC-45A8-867F-03EF2400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고성능 네트워크 시스템 설계 및 구현 연구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8E05ABF-08F6-4AEA-887D-52ADC8E736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sz="2800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5G/6G </a:t>
            </a:r>
            <a:r>
              <a:rPr lang="ko-KR" altLang="en-US" sz="2800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이동통신 코어 망의 패킷 처리 대역폭 성능 향상 기법</a:t>
            </a:r>
            <a:endParaRPr lang="en-US" altLang="ko-KR" sz="2800" b="1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100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만명이 동시에 고화질 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VR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를 하면 이동통신망이 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1Pbps 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필요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!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</a:t>
            </a:r>
            <a:endParaRPr lang="en-US" altLang="ko-KR" sz="2400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질문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: 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코어망의 대역폭을 근본적으로 올릴 수 있는 방법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?</a:t>
            </a:r>
          </a:p>
          <a:p>
            <a:pPr lvl="2"/>
            <a:r>
              <a:rPr lang="en-US" altLang="ko-KR" sz="2000" dirty="0" err="1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SmartNIC</a:t>
            </a:r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과 패킷 처리 최적화 기술을 잘 활용하면 하나의 </a:t>
            </a:r>
            <a:r>
              <a:rPr lang="en-US" altLang="ko-KR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CPU</a:t>
            </a:r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만 있는 </a:t>
            </a:r>
            <a:r>
              <a:rPr lang="ko-KR" altLang="en-US" sz="2000" dirty="0" err="1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머신에서는</a:t>
            </a:r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수 </a:t>
            </a:r>
            <a:r>
              <a:rPr lang="en-US" altLang="ko-KR" sz="2000" dirty="0" err="1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Tbps</a:t>
            </a:r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의 성능을 낼 수 있는 </a:t>
            </a:r>
            <a:r>
              <a:rPr lang="en-US" altLang="ko-KR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UPF (user-plane function) </a:t>
            </a:r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설계 및 구현 가능</a:t>
            </a:r>
            <a:endParaRPr lang="en-US" altLang="ko-KR" sz="2000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2"/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자세한 내용은 </a:t>
            </a:r>
            <a:r>
              <a:rPr lang="en-US" altLang="ko-KR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T-Networking lab</a:t>
            </a:r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에 지원하면 알려 줌</a:t>
            </a:r>
            <a:endParaRPr lang="en-US" altLang="ko-KR" sz="2000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endParaRPr lang="ko-KR" altLang="en-US" sz="2800" dirty="0"/>
          </a:p>
        </p:txBody>
      </p:sp>
      <p:sp>
        <p:nvSpPr>
          <p:cNvPr id="40" name="Cloud">
            <a:extLst>
              <a:ext uri="{FF2B5EF4-FFF2-40B4-BE49-F238E27FC236}">
                <a16:creationId xmlns:a16="http://schemas.microsoft.com/office/drawing/2014/main" id="{CDF4EB1B-0DF8-40BD-A3C0-1DEA8D9A26A8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8055147" y="3301520"/>
            <a:ext cx="3004240" cy="241351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 w="381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defTabSz="271753">
              <a:defRPr/>
            </a:pPr>
            <a:endParaRPr lang="ko-KR" altLang="en-US" sz="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2" descr="Vr headset icon, outline style 14293818 Vector Art at Vecteezy">
            <a:extLst>
              <a:ext uri="{FF2B5EF4-FFF2-40B4-BE49-F238E27FC236}">
                <a16:creationId xmlns:a16="http://schemas.microsoft.com/office/drawing/2014/main" id="{3631F5A6-7424-4170-AED1-7E5DC563B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703" y="3727028"/>
            <a:ext cx="876432" cy="87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4K ultra HD resolution sign icon 18107397 PNG">
            <a:extLst>
              <a:ext uri="{FF2B5EF4-FFF2-40B4-BE49-F238E27FC236}">
                <a16:creationId xmlns:a16="http://schemas.microsoft.com/office/drawing/2014/main" id="{D33BB28D-B4DD-46F4-815B-CE4424A74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647" y="4670991"/>
            <a:ext cx="950398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3F2C3FE3-1B7A-4BBE-8507-B4A9DDD43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56" y="3666068"/>
            <a:ext cx="946149" cy="94799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BF7A737-C8D6-450B-B9C3-A260615D506A}"/>
              </a:ext>
            </a:extLst>
          </p:cNvPr>
          <p:cNvSpPr txBox="1"/>
          <p:nvPr/>
        </p:nvSpPr>
        <p:spPr>
          <a:xfrm>
            <a:off x="8086562" y="5649349"/>
            <a:ext cx="300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Public Data Network (PDN)</a:t>
            </a:r>
            <a:endParaRPr lang="ko-KR" altLang="en-US" dirty="0"/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59528089-70D8-4621-9D35-D5FA5B8798D0}"/>
              </a:ext>
            </a:extLst>
          </p:cNvPr>
          <p:cNvGrpSpPr/>
          <p:nvPr/>
        </p:nvGrpSpPr>
        <p:grpSpPr>
          <a:xfrm>
            <a:off x="1538295" y="3713946"/>
            <a:ext cx="2050710" cy="1080316"/>
            <a:chOff x="1641160" y="2749067"/>
            <a:chExt cx="2050710" cy="1080316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C698913-3770-4795-92BA-694C1046131A}"/>
                </a:ext>
              </a:extLst>
            </p:cNvPr>
            <p:cNvGrpSpPr/>
            <p:nvPr/>
          </p:nvGrpSpPr>
          <p:grpSpPr>
            <a:xfrm>
              <a:off x="1641160" y="2749067"/>
              <a:ext cx="2050710" cy="1080316"/>
              <a:chOff x="1916289" y="2152073"/>
              <a:chExt cx="2050710" cy="1080316"/>
            </a:xfrm>
          </p:grpSpPr>
          <p:grpSp>
            <p:nvGrpSpPr>
              <p:cNvPr id="48" name="그룹 47">
                <a:extLst>
                  <a:ext uri="{FF2B5EF4-FFF2-40B4-BE49-F238E27FC236}">
                    <a16:creationId xmlns:a16="http://schemas.microsoft.com/office/drawing/2014/main" id="{AA89AD42-5776-432A-8A2B-1B9F24E46394}"/>
                  </a:ext>
                </a:extLst>
              </p:cNvPr>
              <p:cNvGrpSpPr/>
              <p:nvPr/>
            </p:nvGrpSpPr>
            <p:grpSpPr>
              <a:xfrm>
                <a:off x="1916289" y="2152073"/>
                <a:ext cx="713696" cy="1080316"/>
                <a:chOff x="1560239" y="2099328"/>
                <a:chExt cx="713696" cy="1080316"/>
              </a:xfrm>
            </p:grpSpPr>
            <p:pic>
              <p:nvPicPr>
                <p:cNvPr id="50" name="그림 49">
                  <a:extLst>
                    <a:ext uri="{FF2B5EF4-FFF2-40B4-BE49-F238E27FC236}">
                      <a16:creationId xmlns:a16="http://schemas.microsoft.com/office/drawing/2014/main" id="{9899340D-1354-407E-94BC-7BBF7BDDB7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60239" y="2465948"/>
                  <a:ext cx="713696" cy="713696"/>
                </a:xfrm>
                <a:prstGeom prst="rect">
                  <a:avLst/>
                </a:prstGeom>
              </p:spPr>
            </p:pic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CA8EC4B-0999-4D43-B24A-CFE89A26B381}"/>
                    </a:ext>
                  </a:extLst>
                </p:cNvPr>
                <p:cNvSpPr txBox="1"/>
                <p:nvPr/>
              </p:nvSpPr>
              <p:spPr>
                <a:xfrm>
                  <a:off x="1595806" y="2099328"/>
                  <a:ext cx="6237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dirty="0"/>
                    <a:t>UE</a:t>
                  </a:r>
                  <a:endParaRPr lang="ko-KR" altLang="en-US" dirty="0"/>
                </a:p>
              </p:txBody>
            </p:sp>
          </p:grpSp>
          <p:pic>
            <p:nvPicPr>
              <p:cNvPr id="49" name="그림 48">
                <a:extLst>
                  <a:ext uri="{FF2B5EF4-FFF2-40B4-BE49-F238E27FC236}">
                    <a16:creationId xmlns:a16="http://schemas.microsoft.com/office/drawing/2014/main" id="{A5A04210-9E38-4F7B-8E3E-1B1474E25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3303" y="2518154"/>
                <a:ext cx="713696" cy="713696"/>
              </a:xfrm>
              <a:prstGeom prst="rect">
                <a:avLst/>
              </a:prstGeom>
            </p:spPr>
          </p:pic>
        </p:grpSp>
        <p:cxnSp>
          <p:nvCxnSpPr>
            <p:cNvPr id="47" name="직선 화살표 연결선 46">
              <a:extLst>
                <a:ext uri="{FF2B5EF4-FFF2-40B4-BE49-F238E27FC236}">
                  <a16:creationId xmlns:a16="http://schemas.microsoft.com/office/drawing/2014/main" id="{E3192ECE-E2C9-437A-B270-23B69B5EFACB}"/>
                </a:ext>
              </a:extLst>
            </p:cNvPr>
            <p:cNvCxnSpPr>
              <a:stCxn id="50" idx="3"/>
              <a:endCxn id="49" idx="1"/>
            </p:cNvCxnSpPr>
            <p:nvPr/>
          </p:nvCxnSpPr>
          <p:spPr>
            <a:xfrm flipV="1">
              <a:off x="2354856" y="3471996"/>
              <a:ext cx="623318" cy="539"/>
            </a:xfrm>
            <a:prstGeom prst="straightConnector1">
              <a:avLst/>
            </a:prstGeom>
            <a:ln w="34925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EFD7ACA8-5103-4F52-B4D8-509602F484DD}"/>
              </a:ext>
            </a:extLst>
          </p:cNvPr>
          <p:cNvGrpSpPr/>
          <p:nvPr/>
        </p:nvGrpSpPr>
        <p:grpSpPr>
          <a:xfrm>
            <a:off x="570926" y="5461953"/>
            <a:ext cx="3485560" cy="556728"/>
            <a:chOff x="689975" y="5243504"/>
            <a:chExt cx="3485560" cy="740644"/>
          </a:xfrm>
        </p:grpSpPr>
        <p:sp>
          <p:nvSpPr>
            <p:cNvPr id="53" name="오른쪽 중괄호 52">
              <a:extLst>
                <a:ext uri="{FF2B5EF4-FFF2-40B4-BE49-F238E27FC236}">
                  <a16:creationId xmlns:a16="http://schemas.microsoft.com/office/drawing/2014/main" id="{76924DC4-122C-4F98-8827-01F04D10CF0D}"/>
                </a:ext>
              </a:extLst>
            </p:cNvPr>
            <p:cNvSpPr/>
            <p:nvPr/>
          </p:nvSpPr>
          <p:spPr>
            <a:xfrm rot="5400000">
              <a:off x="2637084" y="4471149"/>
              <a:ext cx="330029" cy="1874740"/>
            </a:xfrm>
            <a:prstGeom prst="rightBrace">
              <a:avLst>
                <a:gd name="adj1" fmla="val 8333"/>
                <a:gd name="adj2" fmla="val 51253"/>
              </a:avLst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07D2BA7-7F80-4451-8F38-12E74F5A4C5F}"/>
                </a:ext>
              </a:extLst>
            </p:cNvPr>
            <p:cNvSpPr txBox="1"/>
            <p:nvPr/>
          </p:nvSpPr>
          <p:spPr>
            <a:xfrm>
              <a:off x="689975" y="5614816"/>
              <a:ext cx="3485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Radio Access Network (RAN)</a:t>
              </a:r>
              <a:endParaRPr lang="ko-KR" altLang="en-US" dirty="0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C84C1E40-0D84-4456-8BBF-98BE7BB3D49A}"/>
              </a:ext>
            </a:extLst>
          </p:cNvPr>
          <p:cNvGrpSpPr/>
          <p:nvPr/>
        </p:nvGrpSpPr>
        <p:grpSpPr>
          <a:xfrm>
            <a:off x="4478605" y="4195718"/>
            <a:ext cx="2444443" cy="1150068"/>
            <a:chOff x="5363819" y="3968335"/>
            <a:chExt cx="2444443" cy="1150068"/>
          </a:xfrm>
        </p:grpSpPr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FFA89DE7-E78C-4846-B57B-3A22F5B01B3F}"/>
                </a:ext>
              </a:extLst>
            </p:cNvPr>
            <p:cNvSpPr/>
            <p:nvPr/>
          </p:nvSpPr>
          <p:spPr>
            <a:xfrm>
              <a:off x="6009550" y="3968335"/>
              <a:ext cx="1100212" cy="48231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UPF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9EE7B88A-BFD4-43BD-B7DA-A4F1BD4C710F}"/>
                </a:ext>
              </a:extLst>
            </p:cNvPr>
            <p:cNvGrpSpPr/>
            <p:nvPr/>
          </p:nvGrpSpPr>
          <p:grpSpPr>
            <a:xfrm>
              <a:off x="5363819" y="4636090"/>
              <a:ext cx="2444443" cy="482313"/>
              <a:chOff x="5363819" y="4636090"/>
              <a:chExt cx="2444443" cy="482313"/>
            </a:xfrm>
          </p:grpSpPr>
          <p:sp>
            <p:nvSpPr>
              <p:cNvPr id="58" name="사각형: 둥근 모서리 57">
                <a:extLst>
                  <a:ext uri="{FF2B5EF4-FFF2-40B4-BE49-F238E27FC236}">
                    <a16:creationId xmlns:a16="http://schemas.microsoft.com/office/drawing/2014/main" id="{DB5962C2-485F-4361-8E08-3C9985F3A768}"/>
                  </a:ext>
                </a:extLst>
              </p:cNvPr>
              <p:cNvSpPr/>
              <p:nvPr/>
            </p:nvSpPr>
            <p:spPr>
              <a:xfrm>
                <a:off x="6708050" y="4636090"/>
                <a:ext cx="1100212" cy="48231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dirty="0">
                    <a:solidFill>
                      <a:schemeClr val="tx1"/>
                    </a:solidFill>
                  </a:rPr>
                  <a:t>SMF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사각형: 둥근 모서리 58">
                <a:extLst>
                  <a:ext uri="{FF2B5EF4-FFF2-40B4-BE49-F238E27FC236}">
                    <a16:creationId xmlns:a16="http://schemas.microsoft.com/office/drawing/2014/main" id="{A746E343-814C-4269-B1A9-CB0134DF43B7}"/>
                  </a:ext>
                </a:extLst>
              </p:cNvPr>
              <p:cNvSpPr/>
              <p:nvPr/>
            </p:nvSpPr>
            <p:spPr>
              <a:xfrm>
                <a:off x="5363819" y="4636090"/>
                <a:ext cx="1100212" cy="48231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dirty="0">
                    <a:solidFill>
                      <a:schemeClr val="tx1"/>
                    </a:solidFill>
                  </a:rPr>
                  <a:t>AMF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9CCF3165-3AB1-4086-901A-43EE8D57567C}"/>
              </a:ext>
            </a:extLst>
          </p:cNvPr>
          <p:cNvCxnSpPr>
            <a:cxnSpLocks/>
            <a:stCxn id="49" idx="3"/>
          </p:cNvCxnSpPr>
          <p:nvPr/>
        </p:nvCxnSpPr>
        <p:spPr>
          <a:xfrm flipV="1">
            <a:off x="3589005" y="4436874"/>
            <a:ext cx="1482210" cy="1"/>
          </a:xfrm>
          <a:prstGeom prst="straightConnector1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4E6DB574-BF5A-457B-BB4B-790BE09D3192}"/>
              </a:ext>
            </a:extLst>
          </p:cNvPr>
          <p:cNvCxnSpPr>
            <a:cxnSpLocks/>
          </p:cNvCxnSpPr>
          <p:nvPr/>
        </p:nvCxnSpPr>
        <p:spPr>
          <a:xfrm>
            <a:off x="6277669" y="4436874"/>
            <a:ext cx="1647334" cy="0"/>
          </a:xfrm>
          <a:prstGeom prst="straightConnector1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연결선: 꺾임 61">
            <a:extLst>
              <a:ext uri="{FF2B5EF4-FFF2-40B4-BE49-F238E27FC236}">
                <a16:creationId xmlns:a16="http://schemas.microsoft.com/office/drawing/2014/main" id="{B9A0E7D3-AED3-48F8-A868-7CD5A07F4F03}"/>
              </a:ext>
            </a:extLst>
          </p:cNvPr>
          <p:cNvCxnSpPr>
            <a:cxnSpLocks/>
            <a:stCxn id="59" idx="1"/>
            <a:endCxn id="50" idx="2"/>
          </p:cNvCxnSpPr>
          <p:nvPr/>
        </p:nvCxnSpPr>
        <p:spPr>
          <a:xfrm rot="10800000">
            <a:off x="1895143" y="4794262"/>
            <a:ext cx="2583462" cy="310368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연결선: 꺾임 62">
            <a:extLst>
              <a:ext uri="{FF2B5EF4-FFF2-40B4-BE49-F238E27FC236}">
                <a16:creationId xmlns:a16="http://schemas.microsoft.com/office/drawing/2014/main" id="{7832901D-BD5D-47D9-8524-2060F1160C49}"/>
              </a:ext>
            </a:extLst>
          </p:cNvPr>
          <p:cNvCxnSpPr>
            <a:cxnSpLocks/>
          </p:cNvCxnSpPr>
          <p:nvPr/>
        </p:nvCxnSpPr>
        <p:spPr>
          <a:xfrm rot="10800000">
            <a:off x="3165220" y="4793726"/>
            <a:ext cx="1313384" cy="441889"/>
          </a:xfrm>
          <a:prstGeom prst="bentConnector3">
            <a:avLst>
              <a:gd name="adj1" fmla="val 99906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9193D98C-7677-4002-A824-027F88A881C9}"/>
              </a:ext>
            </a:extLst>
          </p:cNvPr>
          <p:cNvCxnSpPr>
            <a:stCxn id="59" idx="3"/>
            <a:endCxn id="58" idx="1"/>
          </p:cNvCxnSpPr>
          <p:nvPr/>
        </p:nvCxnSpPr>
        <p:spPr>
          <a:xfrm>
            <a:off x="5578817" y="5104631"/>
            <a:ext cx="244019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연결선: 꺾임 64">
            <a:extLst>
              <a:ext uri="{FF2B5EF4-FFF2-40B4-BE49-F238E27FC236}">
                <a16:creationId xmlns:a16="http://schemas.microsoft.com/office/drawing/2014/main" id="{B1076BEF-538C-4E72-82E9-6E798C176CE5}"/>
              </a:ext>
            </a:extLst>
          </p:cNvPr>
          <p:cNvCxnSpPr>
            <a:stCxn id="56" idx="2"/>
            <a:endCxn id="58" idx="0"/>
          </p:cNvCxnSpPr>
          <p:nvPr/>
        </p:nvCxnSpPr>
        <p:spPr>
          <a:xfrm rot="16200000" flipH="1">
            <a:off x="5930971" y="4421502"/>
            <a:ext cx="185442" cy="698500"/>
          </a:xfrm>
          <a:prstGeom prst="bentConnector3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9C921BA3-9F59-4A67-90B9-DCB8BD5ECA31}"/>
              </a:ext>
            </a:extLst>
          </p:cNvPr>
          <p:cNvGrpSpPr/>
          <p:nvPr/>
        </p:nvGrpSpPr>
        <p:grpSpPr>
          <a:xfrm>
            <a:off x="4444452" y="5476233"/>
            <a:ext cx="2494131" cy="492596"/>
            <a:chOff x="4391687" y="3833484"/>
            <a:chExt cx="2494131" cy="727115"/>
          </a:xfrm>
        </p:grpSpPr>
        <p:sp>
          <p:nvSpPr>
            <p:cNvPr id="67" name="오른쪽 중괄호 66">
              <a:extLst>
                <a:ext uri="{FF2B5EF4-FFF2-40B4-BE49-F238E27FC236}">
                  <a16:creationId xmlns:a16="http://schemas.microsoft.com/office/drawing/2014/main" id="{B35F85FD-D180-4375-BE8E-59FC178613E1}"/>
                </a:ext>
              </a:extLst>
            </p:cNvPr>
            <p:cNvSpPr/>
            <p:nvPr/>
          </p:nvSpPr>
          <p:spPr>
            <a:xfrm rot="5400000">
              <a:off x="5505093" y="2754231"/>
              <a:ext cx="301471" cy="2459978"/>
            </a:xfrm>
            <a:prstGeom prst="rightBrace">
              <a:avLst>
                <a:gd name="adj1" fmla="val 8333"/>
                <a:gd name="adj2" fmla="val 51253"/>
              </a:avLst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F1EBC75-6EF8-465E-901E-E50D08E56F6A}"/>
                </a:ext>
              </a:extLst>
            </p:cNvPr>
            <p:cNvSpPr txBox="1"/>
            <p:nvPr/>
          </p:nvSpPr>
          <p:spPr>
            <a:xfrm>
              <a:off x="4391687" y="4191267"/>
              <a:ext cx="2459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Core Network</a:t>
              </a:r>
              <a:endParaRPr lang="ko-KR" altLang="en-US" dirty="0"/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17487EF8-3F4F-4620-801C-BD5B5E7BC3A3}"/>
              </a:ext>
            </a:extLst>
          </p:cNvPr>
          <p:cNvGrpSpPr/>
          <p:nvPr/>
        </p:nvGrpSpPr>
        <p:grpSpPr>
          <a:xfrm>
            <a:off x="4928531" y="3340261"/>
            <a:ext cx="1560124" cy="806817"/>
            <a:chOff x="4882133" y="1647663"/>
            <a:chExt cx="1560124" cy="806817"/>
          </a:xfrm>
        </p:grpSpPr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id="{7A1A31D6-E99A-4AFB-8012-66D63FF94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133" y="1647663"/>
              <a:ext cx="986075" cy="790000"/>
            </a:xfrm>
            <a:prstGeom prst="rect">
              <a:avLst/>
            </a:prstGeom>
          </p:spPr>
        </p:pic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id="{2485A369-1B26-464D-BE15-AEAE286EF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022" y="1657469"/>
              <a:ext cx="986075" cy="790000"/>
            </a:xfrm>
            <a:prstGeom prst="rect">
              <a:avLst/>
            </a:prstGeom>
          </p:spPr>
        </p:pic>
        <p:pic>
          <p:nvPicPr>
            <p:cNvPr id="72" name="그림 71">
              <a:extLst>
                <a:ext uri="{FF2B5EF4-FFF2-40B4-BE49-F238E27FC236}">
                  <a16:creationId xmlns:a16="http://schemas.microsoft.com/office/drawing/2014/main" id="{B3B0C7D0-919F-416A-BCD1-33A3EB997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182" y="1664480"/>
              <a:ext cx="986075" cy="790000"/>
            </a:xfrm>
            <a:prstGeom prst="rect">
              <a:avLst/>
            </a:prstGeom>
          </p:spPr>
        </p:pic>
      </p:grpSp>
      <p:sp>
        <p:nvSpPr>
          <p:cNvPr id="73" name="사각형: 둥근 모서리 72">
            <a:extLst>
              <a:ext uri="{FF2B5EF4-FFF2-40B4-BE49-F238E27FC236}">
                <a16:creationId xmlns:a16="http://schemas.microsoft.com/office/drawing/2014/main" id="{048B58B4-8348-4060-956E-A5999DF688B2}"/>
              </a:ext>
            </a:extLst>
          </p:cNvPr>
          <p:cNvSpPr/>
          <p:nvPr/>
        </p:nvSpPr>
        <p:spPr>
          <a:xfrm>
            <a:off x="2628609" y="3301520"/>
            <a:ext cx="4503136" cy="2128636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D015525-8CA8-406E-B472-A938A4666221}"/>
              </a:ext>
            </a:extLst>
          </p:cNvPr>
          <p:cNvSpPr txBox="1"/>
          <p:nvPr/>
        </p:nvSpPr>
        <p:spPr>
          <a:xfrm>
            <a:off x="2732388" y="3357078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Cellular N/W</a:t>
            </a:r>
            <a:endParaRPr lang="ko-KR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8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FBF85D7-4AAC-4BD4-B122-2A941641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3D16D23B-24D6-455E-BBD7-6975BEA16FD4}" type="slidenum">
              <a:rPr lang="ko-KR" altLang="en-US" smtClean="0"/>
              <a:pPr/>
              <a:t>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FFD4230E-6487-400A-B409-C4C007E68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고성능 네트워크 시스템 설계 및 구현 연구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II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C858B54-B769-42A1-92D9-347017093C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sz="2800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TLS Gateway</a:t>
            </a:r>
            <a:r>
              <a:rPr lang="ko-KR" altLang="en-US" sz="2800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시스템의 성능</a:t>
            </a:r>
            <a:r>
              <a:rPr lang="en-US" altLang="ko-KR" sz="2800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/</a:t>
            </a:r>
            <a:r>
              <a:rPr lang="ko-KR" altLang="en-US" sz="2800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보안 향상 기법</a:t>
            </a:r>
            <a:endParaRPr lang="en-US" altLang="ko-KR" sz="2800" b="1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TLS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가 일반화되고 있지만 연산양이 많아 서버 비용이 급속도로 높아짐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!</a:t>
            </a:r>
          </a:p>
          <a:p>
            <a:pPr lvl="2"/>
            <a:r>
              <a:rPr lang="en-US" altLang="ko-KR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Enterprise</a:t>
            </a:r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에서는 </a:t>
            </a:r>
            <a:r>
              <a:rPr lang="en-US" altLang="ko-KR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Gateway</a:t>
            </a:r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를 써서 커넥션을 릴레이 하기에 성능 저하가 더 심함</a:t>
            </a:r>
            <a:r>
              <a:rPr lang="en-US" altLang="ko-KR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.</a:t>
            </a:r>
          </a:p>
          <a:p>
            <a:pPr lvl="1"/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질문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: Enterprise 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환경에서 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TLS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트래픽의 보안 모니터링을 효율적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(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대당 수백 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Gbps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급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)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으로 해 줄 수 있는 방법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?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쉽게 커스텀 보안 모니터링 코드를 만들 수 있게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?</a:t>
            </a:r>
            <a:endParaRPr lang="ko-KR" altLang="en-US" sz="2400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endParaRPr lang="ko-KR" altLang="en-US" sz="2800" dirty="0"/>
          </a:p>
        </p:txBody>
      </p:sp>
      <p:sp>
        <p:nvSpPr>
          <p:cNvPr id="75" name="타원 74">
            <a:extLst>
              <a:ext uri="{FF2B5EF4-FFF2-40B4-BE49-F238E27FC236}">
                <a16:creationId xmlns:a16="http://schemas.microsoft.com/office/drawing/2014/main" id="{53C6AFDF-8DE2-467F-83B5-B184572D5BBA}"/>
              </a:ext>
            </a:extLst>
          </p:cNvPr>
          <p:cNvSpPr/>
          <p:nvPr/>
        </p:nvSpPr>
        <p:spPr>
          <a:xfrm>
            <a:off x="5364391" y="3281854"/>
            <a:ext cx="4828884" cy="2576175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981AC9D5-31E7-4F9E-8853-5B77960E2BBA}"/>
              </a:ext>
            </a:extLst>
          </p:cNvPr>
          <p:cNvSpPr/>
          <p:nvPr/>
        </p:nvSpPr>
        <p:spPr>
          <a:xfrm>
            <a:off x="5156166" y="3847292"/>
            <a:ext cx="1179468" cy="1118764"/>
          </a:xfrm>
          <a:prstGeom prst="roundRect">
            <a:avLst>
              <a:gd name="adj" fmla="val 845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AE419536-A86B-4354-99FA-67193E46D9AF}"/>
              </a:ext>
            </a:extLst>
          </p:cNvPr>
          <p:cNvCxnSpPr>
            <a:cxnSpLocks/>
          </p:cNvCxnSpPr>
          <p:nvPr/>
        </p:nvCxnSpPr>
        <p:spPr>
          <a:xfrm>
            <a:off x="3695718" y="4457938"/>
            <a:ext cx="1448445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A12C182D-2DB6-4463-8FB2-21B9A4629CC6}"/>
              </a:ext>
            </a:extLst>
          </p:cNvPr>
          <p:cNvCxnSpPr>
            <a:cxnSpLocks/>
          </p:cNvCxnSpPr>
          <p:nvPr/>
        </p:nvCxnSpPr>
        <p:spPr>
          <a:xfrm>
            <a:off x="3687902" y="4581926"/>
            <a:ext cx="1456260" cy="3384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20FE145D-5C35-4715-AEF6-4C0BB3F5583F}"/>
              </a:ext>
            </a:extLst>
          </p:cNvPr>
          <p:cNvCxnSpPr>
            <a:cxnSpLocks/>
          </p:cNvCxnSpPr>
          <p:nvPr/>
        </p:nvCxnSpPr>
        <p:spPr>
          <a:xfrm>
            <a:off x="3695718" y="4331567"/>
            <a:ext cx="1448443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그래픽 79" descr="컴퓨터 단색으로 채워진">
            <a:extLst>
              <a:ext uri="{FF2B5EF4-FFF2-40B4-BE49-F238E27FC236}">
                <a16:creationId xmlns:a16="http://schemas.microsoft.com/office/drawing/2014/main" id="{CA3A9FD2-6051-47D1-9344-6A9C0E852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9424" y="3403999"/>
            <a:ext cx="914400" cy="914400"/>
          </a:xfrm>
          <a:prstGeom prst="rect">
            <a:avLst/>
          </a:prstGeom>
        </p:spPr>
      </p:pic>
      <p:pic>
        <p:nvPicPr>
          <p:cNvPr id="81" name="그래픽 80" descr="컴퓨터 단색으로 채워진">
            <a:extLst>
              <a:ext uri="{FF2B5EF4-FFF2-40B4-BE49-F238E27FC236}">
                <a16:creationId xmlns:a16="http://schemas.microsoft.com/office/drawing/2014/main" id="{1AB9ECCB-8959-45B5-9830-323238886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9424" y="4173814"/>
            <a:ext cx="914400" cy="914400"/>
          </a:xfrm>
          <a:prstGeom prst="rect">
            <a:avLst/>
          </a:prstGeom>
        </p:spPr>
      </p:pic>
      <p:pic>
        <p:nvPicPr>
          <p:cNvPr id="82" name="그래픽 81" descr="컴퓨터 단색으로 채워진">
            <a:extLst>
              <a:ext uri="{FF2B5EF4-FFF2-40B4-BE49-F238E27FC236}">
                <a16:creationId xmlns:a16="http://schemas.microsoft.com/office/drawing/2014/main" id="{5BC28D2C-317E-4C59-9B3A-D01183DB4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9424" y="4943629"/>
            <a:ext cx="914400" cy="914400"/>
          </a:xfrm>
          <a:prstGeom prst="rect">
            <a:avLst/>
          </a:prstGeom>
        </p:spPr>
      </p:pic>
      <p:pic>
        <p:nvPicPr>
          <p:cNvPr id="83" name="그래픽 82" descr="구름 단색으로 채워진">
            <a:extLst>
              <a:ext uri="{FF2B5EF4-FFF2-40B4-BE49-F238E27FC236}">
                <a16:creationId xmlns:a16="http://schemas.microsoft.com/office/drawing/2014/main" id="{6FDDCD1C-8299-4B33-87E3-595A80872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7165" y="3374758"/>
            <a:ext cx="2008552" cy="2008552"/>
          </a:xfrm>
          <a:prstGeom prst="rect">
            <a:avLst/>
          </a:prstGeom>
        </p:spPr>
      </p:pic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82C8E642-7C5D-45A6-B032-BB4105EC37EA}"/>
              </a:ext>
            </a:extLst>
          </p:cNvPr>
          <p:cNvCxnSpPr>
            <a:cxnSpLocks/>
            <a:endCxn id="81" idx="1"/>
          </p:cNvCxnSpPr>
          <p:nvPr/>
        </p:nvCxnSpPr>
        <p:spPr>
          <a:xfrm>
            <a:off x="6419955" y="4549474"/>
            <a:ext cx="2019469" cy="8154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1310407D-CE5B-4585-B47F-6A89D551C07B}"/>
              </a:ext>
            </a:extLst>
          </p:cNvPr>
          <p:cNvCxnSpPr>
            <a:cxnSpLocks/>
            <a:endCxn id="80" idx="1"/>
          </p:cNvCxnSpPr>
          <p:nvPr/>
        </p:nvCxnSpPr>
        <p:spPr>
          <a:xfrm flipV="1">
            <a:off x="6443590" y="3861199"/>
            <a:ext cx="1995834" cy="545475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>
            <a:extLst>
              <a:ext uri="{FF2B5EF4-FFF2-40B4-BE49-F238E27FC236}">
                <a16:creationId xmlns:a16="http://schemas.microsoft.com/office/drawing/2014/main" id="{5312F364-2F28-4302-9AEE-431B42423942}"/>
              </a:ext>
            </a:extLst>
          </p:cNvPr>
          <p:cNvCxnSpPr>
            <a:cxnSpLocks/>
            <a:endCxn id="82" idx="1"/>
          </p:cNvCxnSpPr>
          <p:nvPr/>
        </p:nvCxnSpPr>
        <p:spPr>
          <a:xfrm>
            <a:off x="6397905" y="4672485"/>
            <a:ext cx="2041519" cy="728344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ED860BB4-7681-4A33-9D4A-13D857326DD1}"/>
              </a:ext>
            </a:extLst>
          </p:cNvPr>
          <p:cNvGrpSpPr/>
          <p:nvPr/>
        </p:nvGrpSpPr>
        <p:grpSpPr>
          <a:xfrm>
            <a:off x="5144161" y="4064641"/>
            <a:ext cx="733858" cy="733859"/>
            <a:chOff x="5745883" y="4774185"/>
            <a:chExt cx="1109519" cy="1109519"/>
          </a:xfrm>
        </p:grpSpPr>
        <p:sp>
          <p:nvSpPr>
            <p:cNvPr id="88" name="타원 87">
              <a:extLst>
                <a:ext uri="{FF2B5EF4-FFF2-40B4-BE49-F238E27FC236}">
                  <a16:creationId xmlns:a16="http://schemas.microsoft.com/office/drawing/2014/main" id="{D0889564-7C7E-4573-A9B7-D4F3B58CBE93}"/>
                </a:ext>
              </a:extLst>
            </p:cNvPr>
            <p:cNvSpPr/>
            <p:nvPr/>
          </p:nvSpPr>
          <p:spPr>
            <a:xfrm>
              <a:off x="5910934" y="4929904"/>
              <a:ext cx="568020" cy="59557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9" name="그래픽 88" descr="돋보기 단색으로 채워진">
              <a:extLst>
                <a:ext uri="{FF2B5EF4-FFF2-40B4-BE49-F238E27FC236}">
                  <a16:creationId xmlns:a16="http://schemas.microsoft.com/office/drawing/2014/main" id="{BD93AF26-7357-4165-A5F6-40B47D88C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45883" y="4774185"/>
              <a:ext cx="1109519" cy="1109519"/>
            </a:xfrm>
            <a:prstGeom prst="rect">
              <a:avLst/>
            </a:prstGeom>
          </p:spPr>
        </p:pic>
        <p:pic>
          <p:nvPicPr>
            <p:cNvPr id="90" name="그래픽 89" descr="단색으로 채워진 악마 얼굴 단색으로 채워진">
              <a:extLst>
                <a:ext uri="{FF2B5EF4-FFF2-40B4-BE49-F238E27FC236}">
                  <a16:creationId xmlns:a16="http://schemas.microsoft.com/office/drawing/2014/main" id="{A679FC5A-7F2B-4C97-96DF-A5A5A3DC7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003835" y="5051487"/>
              <a:ext cx="382218" cy="382218"/>
            </a:xfrm>
            <a:prstGeom prst="rect">
              <a:avLst/>
            </a:prstGeom>
          </p:spPr>
        </p:pic>
      </p:grpSp>
      <p:sp>
        <p:nvSpPr>
          <p:cNvPr id="91" name="사다리꼴 90">
            <a:extLst>
              <a:ext uri="{FF2B5EF4-FFF2-40B4-BE49-F238E27FC236}">
                <a16:creationId xmlns:a16="http://schemas.microsoft.com/office/drawing/2014/main" id="{42DC9A85-1BC3-4DCF-88F4-83DF685A9FEF}"/>
              </a:ext>
            </a:extLst>
          </p:cNvPr>
          <p:cNvSpPr/>
          <p:nvPr/>
        </p:nvSpPr>
        <p:spPr>
          <a:xfrm>
            <a:off x="5222412" y="3774096"/>
            <a:ext cx="1053975" cy="69426"/>
          </a:xfrm>
          <a:prstGeom prst="trapezoid">
            <a:avLst>
              <a:gd name="adj" fmla="val 9459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B9640C0-95CB-4A4C-8267-8F8C276FEBE9}"/>
              </a:ext>
            </a:extLst>
          </p:cNvPr>
          <p:cNvSpPr txBox="1"/>
          <p:nvPr/>
        </p:nvSpPr>
        <p:spPr>
          <a:xfrm>
            <a:off x="5457643" y="382957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G/W</a:t>
            </a:r>
            <a:endParaRPr lang="ko-KR" altLang="en-US" b="1" dirty="0"/>
          </a:p>
        </p:txBody>
      </p:sp>
      <p:pic>
        <p:nvPicPr>
          <p:cNvPr id="93" name="그래픽 92" descr="자물쇠">
            <a:extLst>
              <a:ext uri="{FF2B5EF4-FFF2-40B4-BE49-F238E27FC236}">
                <a16:creationId xmlns:a16="http://schemas.microsoft.com/office/drawing/2014/main" id="{3E14CFF1-9D06-4203-A5EC-00EE0CFE62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02833" y="4124726"/>
            <a:ext cx="626398" cy="626398"/>
          </a:xfrm>
          <a:prstGeom prst="rect">
            <a:avLst/>
          </a:prstGeom>
        </p:spPr>
      </p:pic>
      <p:pic>
        <p:nvPicPr>
          <p:cNvPr id="94" name="그래픽 93" descr="자물쇠">
            <a:extLst>
              <a:ext uri="{FF2B5EF4-FFF2-40B4-BE49-F238E27FC236}">
                <a16:creationId xmlns:a16="http://schemas.microsoft.com/office/drawing/2014/main" id="{53309B92-DC66-4655-B517-769FCC933E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22528" y="3776207"/>
            <a:ext cx="626398" cy="626398"/>
          </a:xfrm>
          <a:prstGeom prst="rect">
            <a:avLst/>
          </a:prstGeom>
        </p:spPr>
      </p:pic>
      <p:pic>
        <p:nvPicPr>
          <p:cNvPr id="95" name="그래픽 94" descr="자물쇠">
            <a:extLst>
              <a:ext uri="{FF2B5EF4-FFF2-40B4-BE49-F238E27FC236}">
                <a16:creationId xmlns:a16="http://schemas.microsoft.com/office/drawing/2014/main" id="{2825CE05-68FC-4760-BE74-B9C8D8BE98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46766" y="4249261"/>
            <a:ext cx="626398" cy="626398"/>
          </a:xfrm>
          <a:prstGeom prst="rect">
            <a:avLst/>
          </a:prstGeom>
        </p:spPr>
      </p:pic>
      <p:pic>
        <p:nvPicPr>
          <p:cNvPr id="96" name="그래픽 95" descr="자물쇠">
            <a:extLst>
              <a:ext uri="{FF2B5EF4-FFF2-40B4-BE49-F238E27FC236}">
                <a16:creationId xmlns:a16="http://schemas.microsoft.com/office/drawing/2014/main" id="{1FD27146-A4D3-461B-AFAF-B5104E5059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71004" y="4770239"/>
            <a:ext cx="626398" cy="626398"/>
          </a:xfrm>
          <a:prstGeom prst="rect">
            <a:avLst/>
          </a:prstGeom>
        </p:spPr>
      </p:pic>
      <p:pic>
        <p:nvPicPr>
          <p:cNvPr id="97" name="Picture 94" descr="Google-YouTube-128.ico">
            <a:extLst>
              <a:ext uri="{FF2B5EF4-FFF2-40B4-BE49-F238E27FC236}">
                <a16:creationId xmlns:a16="http://schemas.microsoft.com/office/drawing/2014/main" id="{E0B13F2A-FDA6-412F-8111-4D31642911CB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47148" y="4133936"/>
            <a:ext cx="450674" cy="32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6" descr="Netflix PNG Transparent Images | PNG All">
            <a:extLst>
              <a:ext uri="{FF2B5EF4-FFF2-40B4-BE49-F238E27FC236}">
                <a16:creationId xmlns:a16="http://schemas.microsoft.com/office/drawing/2014/main" id="{3A5368C1-1167-47C6-AF10-7C54FAEB8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96" y="4618607"/>
            <a:ext cx="562850" cy="15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그래픽 98" descr="단색으로 채워진 악마 얼굴 단색으로 채워진">
            <a:extLst>
              <a:ext uri="{FF2B5EF4-FFF2-40B4-BE49-F238E27FC236}">
                <a16:creationId xmlns:a16="http://schemas.microsoft.com/office/drawing/2014/main" id="{4EB04831-5A9D-4126-887A-A983F4D258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53131" y="4068054"/>
            <a:ext cx="311197" cy="311197"/>
          </a:xfrm>
          <a:prstGeom prst="rect">
            <a:avLst/>
          </a:prstGeom>
        </p:spPr>
      </p:pic>
      <p:pic>
        <p:nvPicPr>
          <p:cNvPr id="100" name="그림 99">
            <a:extLst>
              <a:ext uri="{FF2B5EF4-FFF2-40B4-BE49-F238E27FC236}">
                <a16:creationId xmlns:a16="http://schemas.microsoft.com/office/drawing/2014/main" id="{BD4D6CD8-430F-4042-A6AE-51313A61DC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75" y="5070111"/>
            <a:ext cx="626398" cy="626398"/>
          </a:xfrm>
          <a:prstGeom prst="rect">
            <a:avLst/>
          </a:prstGeom>
        </p:spPr>
      </p:pic>
      <p:cxnSp>
        <p:nvCxnSpPr>
          <p:cNvPr id="101" name="직선 화살표 연결선 100">
            <a:extLst>
              <a:ext uri="{FF2B5EF4-FFF2-40B4-BE49-F238E27FC236}">
                <a16:creationId xmlns:a16="http://schemas.microsoft.com/office/drawing/2014/main" id="{4E326FFC-EC99-4F43-BFA8-99F9282853E7}"/>
              </a:ext>
            </a:extLst>
          </p:cNvPr>
          <p:cNvCxnSpPr>
            <a:cxnSpLocks/>
            <a:stCxn id="100" idx="1"/>
            <a:endCxn id="102" idx="2"/>
          </p:cNvCxnSpPr>
          <p:nvPr/>
        </p:nvCxnSpPr>
        <p:spPr>
          <a:xfrm flipH="1" flipV="1">
            <a:off x="5571241" y="4979802"/>
            <a:ext cx="884534" cy="40350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그림 101">
            <a:extLst>
              <a:ext uri="{FF2B5EF4-FFF2-40B4-BE49-F238E27FC236}">
                <a16:creationId xmlns:a16="http://schemas.microsoft.com/office/drawing/2014/main" id="{14ADC8E3-3DC2-4E1B-888E-A9B3DF61A29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18" y="4664557"/>
            <a:ext cx="315245" cy="31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그래픽 102" descr="화살표 원 단색으로 채워진">
            <a:extLst>
              <a:ext uri="{FF2B5EF4-FFF2-40B4-BE49-F238E27FC236}">
                <a16:creationId xmlns:a16="http://schemas.microsoft.com/office/drawing/2014/main" id="{604B6C17-09F9-4475-807E-099A8E16FF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74229" y="5002401"/>
            <a:ext cx="435651" cy="435651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5722528F-A6F9-4708-B424-7F9F065FC7A1}"/>
              </a:ext>
            </a:extLst>
          </p:cNvPr>
          <p:cNvSpPr txBox="1"/>
          <p:nvPr/>
        </p:nvSpPr>
        <p:spPr>
          <a:xfrm>
            <a:off x="6166944" y="5614042"/>
            <a:ext cx="87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Flexible</a:t>
            </a:r>
          </a:p>
          <a:p>
            <a:pPr algn="ctr"/>
            <a:r>
              <a:rPr lang="en-US" altLang="ko-KR" sz="1400" dirty="0"/>
              <a:t>Control</a:t>
            </a:r>
            <a:endParaRPr lang="ko-KR" altLang="en-US" sz="14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3950929-E7CD-478C-9E28-978752A9B269}"/>
              </a:ext>
            </a:extLst>
          </p:cNvPr>
          <p:cNvSpPr txBox="1"/>
          <p:nvPr/>
        </p:nvSpPr>
        <p:spPr>
          <a:xfrm>
            <a:off x="4789135" y="3266154"/>
            <a:ext cx="121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High performance</a:t>
            </a:r>
            <a:endParaRPr lang="ko-KR" altLang="en-US" sz="1400" dirty="0"/>
          </a:p>
        </p:txBody>
      </p:sp>
      <p:pic>
        <p:nvPicPr>
          <p:cNvPr id="106" name="Picture 6" descr="Netflix PNG Transparent Images | PNG All">
            <a:extLst>
              <a:ext uri="{FF2B5EF4-FFF2-40B4-BE49-F238E27FC236}">
                <a16:creationId xmlns:a16="http://schemas.microsoft.com/office/drawing/2014/main" id="{E75E182F-388E-4329-B7A8-E75F82E54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253" y="4526266"/>
            <a:ext cx="411793" cy="1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94" descr="Google-YouTube-128.ico">
            <a:extLst>
              <a:ext uri="{FF2B5EF4-FFF2-40B4-BE49-F238E27FC236}">
                <a16:creationId xmlns:a16="http://schemas.microsoft.com/office/drawing/2014/main" id="{B4B40E2D-C63A-41BA-9C2D-A38BA3188C13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02372" y="3645847"/>
            <a:ext cx="450674" cy="32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그림 107">
            <a:extLst>
              <a:ext uri="{FF2B5EF4-FFF2-40B4-BE49-F238E27FC236}">
                <a16:creationId xmlns:a16="http://schemas.microsoft.com/office/drawing/2014/main" id="{A9D951F9-ED0B-47A7-B6E9-017DBFE11AE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31" y="4322649"/>
            <a:ext cx="509735" cy="507186"/>
          </a:xfrm>
          <a:prstGeom prst="rect">
            <a:avLst/>
          </a:prstGeom>
        </p:spPr>
      </p:pic>
      <p:pic>
        <p:nvPicPr>
          <p:cNvPr id="109" name="그림 108">
            <a:extLst>
              <a:ext uri="{FF2B5EF4-FFF2-40B4-BE49-F238E27FC236}">
                <a16:creationId xmlns:a16="http://schemas.microsoft.com/office/drawing/2014/main" id="{601B4604-6983-4733-B051-4E70D837B3F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696" y="5107043"/>
            <a:ext cx="507166" cy="504630"/>
          </a:xfrm>
          <a:prstGeom prst="rect">
            <a:avLst/>
          </a:prstGeom>
        </p:spPr>
      </p:pic>
      <p:pic>
        <p:nvPicPr>
          <p:cNvPr id="110" name="Picture 4" descr="Firewall Icon - Download Free Icons">
            <a:extLst>
              <a:ext uri="{FF2B5EF4-FFF2-40B4-BE49-F238E27FC236}">
                <a16:creationId xmlns:a16="http://schemas.microsoft.com/office/drawing/2014/main" id="{1F82AF74-DC8C-498C-9AAE-8C0E4E222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541" y="4175682"/>
            <a:ext cx="654153" cy="6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A34E46A0-9FD2-48FF-87B1-F10AF911C884}"/>
              </a:ext>
            </a:extLst>
          </p:cNvPr>
          <p:cNvSpPr txBox="1"/>
          <p:nvPr/>
        </p:nvSpPr>
        <p:spPr>
          <a:xfrm>
            <a:off x="8963430" y="5693947"/>
            <a:ext cx="178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Enterprise N/W</a:t>
            </a:r>
            <a:endParaRPr lang="ko-KR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DF9945E-F4D0-49EC-9BA3-57F1C1F8E62C}"/>
              </a:ext>
            </a:extLst>
          </p:cNvPr>
          <p:cNvSpPr txBox="1"/>
          <p:nvPr/>
        </p:nvSpPr>
        <p:spPr>
          <a:xfrm>
            <a:off x="2176683" y="4885445"/>
            <a:ext cx="99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Internet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00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6DE4E49-95AF-4333-8821-DE440994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3D16D23B-24D6-455E-BBD7-6975BEA16FD4}" type="slidenum">
              <a:rPr lang="ko-KR" altLang="en-US" smtClean="0"/>
              <a:pPr/>
              <a:t>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4B4D521C-12A1-4097-B0BB-EC9472650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고성능 네트워크 시스템 설계 및 구현 연구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III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B2F96C4-B1D1-470D-850F-D56ACD7F9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sz="2800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성능 확장성 있는 </a:t>
            </a:r>
            <a:r>
              <a:rPr lang="en-US" altLang="ko-KR" sz="2800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L7 Load balancer  </a:t>
            </a:r>
            <a:r>
              <a:rPr lang="ko-KR" altLang="en-US" sz="2800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설계</a:t>
            </a:r>
            <a:endParaRPr lang="en-US" altLang="ko-KR" sz="2800" b="1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Cloud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에서 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request level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에서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로드를 분산해주는 시스템의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성능 확장성 이슈</a:t>
            </a:r>
            <a:endParaRPr lang="en-US" altLang="ko-KR" sz="2400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질문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: 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초당 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request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처리량을 크게 증가시킬 수 있는 서버 구조는</a:t>
            </a:r>
            <a:r>
              <a:rPr lang="en-US" altLang="ko-KR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?</a:t>
            </a:r>
            <a:r>
              <a:rPr lang="ko-KR" altLang="en-US" sz="24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</a:t>
            </a:r>
            <a:endParaRPr lang="en-US" altLang="ko-KR" sz="2400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2"/>
            <a:r>
              <a:rPr lang="en-US" altLang="ko-KR" sz="2000" dirty="0" err="1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SmartNIC</a:t>
            </a:r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과  </a:t>
            </a:r>
            <a:r>
              <a:rPr lang="en-US" altLang="ko-KR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CPU</a:t>
            </a:r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간 분업을 통해 각 프로세서에서 담당하는 일을 단순화하여 처리</a:t>
            </a:r>
            <a:endParaRPr lang="en-US" altLang="ko-KR" sz="2000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2"/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자세한 내용은 </a:t>
            </a:r>
            <a:r>
              <a:rPr lang="en-US" altLang="ko-KR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T-Networking lab</a:t>
            </a:r>
            <a:r>
              <a:rPr lang="ko-KR" altLang="en-US" sz="20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에 지원하면 알려 줌</a:t>
            </a:r>
            <a:endParaRPr lang="ko-KR" altLang="en-US" sz="20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CE1A788-1ADD-4D96-9771-F260A768FA13}"/>
              </a:ext>
            </a:extLst>
          </p:cNvPr>
          <p:cNvSpPr/>
          <p:nvPr/>
        </p:nvSpPr>
        <p:spPr>
          <a:xfrm>
            <a:off x="7296597" y="3328893"/>
            <a:ext cx="1011284" cy="360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A</a:t>
            </a:r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E8C9EC5-D149-4B81-9FC3-761C9971D09D}"/>
              </a:ext>
            </a:extLst>
          </p:cNvPr>
          <p:cNvSpPr/>
          <p:nvPr/>
        </p:nvSpPr>
        <p:spPr>
          <a:xfrm>
            <a:off x="7354583" y="3398472"/>
            <a:ext cx="1011284" cy="360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A</a:t>
            </a:r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 descr="클립아트, 그래픽, 그래픽 디자인, 만화 영화이(가) 표시된 사진&#10;&#10;자동 생성된 설명">
            <a:extLst>
              <a:ext uri="{FF2B5EF4-FFF2-40B4-BE49-F238E27FC236}">
                <a16:creationId xmlns:a16="http://schemas.microsoft.com/office/drawing/2014/main" id="{F835E814-5620-4CBC-BB1A-C2D3DD2BD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47" y="4434741"/>
            <a:ext cx="888694" cy="888694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A7B3E332-AA45-4EB5-A7E9-6D7B8B36A3EB}"/>
              </a:ext>
            </a:extLst>
          </p:cNvPr>
          <p:cNvCxnSpPr>
            <a:cxnSpLocks/>
            <a:stCxn id="7" idx="3"/>
            <a:endCxn id="28" idx="1"/>
          </p:cNvCxnSpPr>
          <p:nvPr/>
        </p:nvCxnSpPr>
        <p:spPr>
          <a:xfrm>
            <a:off x="2174241" y="4879088"/>
            <a:ext cx="2841667" cy="0"/>
          </a:xfrm>
          <a:prstGeom prst="straightConnector1">
            <a:avLst/>
          </a:prstGeom>
          <a:ln w="25400">
            <a:solidFill>
              <a:srgbClr val="00206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>
            <a:extLst>
              <a:ext uri="{FF2B5EF4-FFF2-40B4-BE49-F238E27FC236}">
                <a16:creationId xmlns:a16="http://schemas.microsoft.com/office/drawing/2014/main" id="{C77EF9D4-58B7-4DE3-B880-5B5E5D6000F0}"/>
              </a:ext>
            </a:extLst>
          </p:cNvPr>
          <p:cNvGrpSpPr/>
          <p:nvPr/>
        </p:nvGrpSpPr>
        <p:grpSpPr>
          <a:xfrm>
            <a:off x="2835664" y="3958474"/>
            <a:ext cx="1627431" cy="755877"/>
            <a:chOff x="3280375" y="4555508"/>
            <a:chExt cx="1627431" cy="755877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20E13956-3FAF-4BC2-9F95-C2E45E823A00}"/>
                </a:ext>
              </a:extLst>
            </p:cNvPr>
            <p:cNvGrpSpPr/>
            <p:nvPr/>
          </p:nvGrpSpPr>
          <p:grpSpPr>
            <a:xfrm>
              <a:off x="3280375" y="4555508"/>
              <a:ext cx="1353615" cy="506705"/>
              <a:chOff x="3533836" y="4774587"/>
              <a:chExt cx="1353615" cy="506705"/>
            </a:xfrm>
          </p:grpSpPr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D9F1D46C-A43B-4D17-AFBE-6F8059AE16FA}"/>
                  </a:ext>
                </a:extLst>
              </p:cNvPr>
              <p:cNvSpPr/>
              <p:nvPr/>
            </p:nvSpPr>
            <p:spPr>
              <a:xfrm>
                <a:off x="3533836" y="4774587"/>
                <a:ext cx="1154545" cy="36021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Request A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A5CC39B0-3520-4F51-9565-807BC7629CA6}"/>
                  </a:ext>
                </a:extLst>
              </p:cNvPr>
              <p:cNvSpPr/>
              <p:nvPr/>
            </p:nvSpPr>
            <p:spPr>
              <a:xfrm>
                <a:off x="3603997" y="4823904"/>
                <a:ext cx="1154545" cy="36021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Request A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E4703283-D185-44DE-9420-9B5866986890}"/>
                  </a:ext>
                </a:extLst>
              </p:cNvPr>
              <p:cNvSpPr/>
              <p:nvPr/>
            </p:nvSpPr>
            <p:spPr>
              <a:xfrm>
                <a:off x="3671350" y="4869908"/>
                <a:ext cx="1154545" cy="3602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Request A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F0AC8C02-A1E4-482E-B704-7A4DD53F06E1}"/>
                  </a:ext>
                </a:extLst>
              </p:cNvPr>
              <p:cNvSpPr/>
              <p:nvPr/>
            </p:nvSpPr>
            <p:spPr>
              <a:xfrm>
                <a:off x="3732906" y="4921074"/>
                <a:ext cx="1154545" cy="36021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Request A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353B6CFE-0380-49EB-AFFD-FDE50CEEB9D9}"/>
                </a:ext>
              </a:extLst>
            </p:cNvPr>
            <p:cNvGrpSpPr/>
            <p:nvPr/>
          </p:nvGrpSpPr>
          <p:grpSpPr>
            <a:xfrm>
              <a:off x="3543313" y="4767902"/>
              <a:ext cx="1364493" cy="543483"/>
              <a:chOff x="3486883" y="4719266"/>
              <a:chExt cx="1364493" cy="543483"/>
            </a:xfrm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ED70BE88-D063-460A-9DEF-9F17E5B3EDF0}"/>
                  </a:ext>
                </a:extLst>
              </p:cNvPr>
              <p:cNvSpPr/>
              <p:nvPr/>
            </p:nvSpPr>
            <p:spPr>
              <a:xfrm>
                <a:off x="3486883" y="4719266"/>
                <a:ext cx="1154545" cy="3602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Request A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5ED0A726-9DF3-4350-898B-D1E82296A285}"/>
                  </a:ext>
                </a:extLst>
              </p:cNvPr>
              <p:cNvSpPr/>
              <p:nvPr/>
            </p:nvSpPr>
            <p:spPr>
              <a:xfrm>
                <a:off x="3557044" y="4786509"/>
                <a:ext cx="1154545" cy="36021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Request A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CAFA1DA2-0D04-4517-9CB7-0190C9EDF3BD}"/>
                  </a:ext>
                </a:extLst>
              </p:cNvPr>
              <p:cNvSpPr/>
              <p:nvPr/>
            </p:nvSpPr>
            <p:spPr>
              <a:xfrm>
                <a:off x="3619754" y="4824366"/>
                <a:ext cx="1154545" cy="3602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Request A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71E9823E-CCAC-4F34-8201-9D4520219B8D}"/>
                  </a:ext>
                </a:extLst>
              </p:cNvPr>
              <p:cNvSpPr/>
              <p:nvPr/>
            </p:nvSpPr>
            <p:spPr>
              <a:xfrm>
                <a:off x="3696831" y="4902531"/>
                <a:ext cx="1154545" cy="36021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Request A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21882B26-B29D-4E5F-BD95-8D31CDCD21DD}"/>
              </a:ext>
            </a:extLst>
          </p:cNvPr>
          <p:cNvGrpSpPr/>
          <p:nvPr/>
        </p:nvGrpSpPr>
        <p:grpSpPr>
          <a:xfrm>
            <a:off x="8789341" y="3454753"/>
            <a:ext cx="1080866" cy="2371550"/>
            <a:chOff x="8201763" y="3809865"/>
            <a:chExt cx="1080866" cy="2371550"/>
          </a:xfrm>
        </p:grpSpPr>
        <p:pic>
          <p:nvPicPr>
            <p:cNvPr id="21" name="그림 20" descr="스크린샷, 다채로움, 그래픽, 직사각형이(가) 표시된 사진&#10;&#10;자동 생성된 설명">
              <a:extLst>
                <a:ext uri="{FF2B5EF4-FFF2-40B4-BE49-F238E27FC236}">
                  <a16:creationId xmlns:a16="http://schemas.microsoft.com/office/drawing/2014/main" id="{91A770B6-11F1-44C5-8D57-B35BE40C2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63" y="3809865"/>
              <a:ext cx="1080866" cy="1080866"/>
            </a:xfrm>
            <a:prstGeom prst="rect">
              <a:avLst/>
            </a:prstGeom>
          </p:spPr>
        </p:pic>
        <p:pic>
          <p:nvPicPr>
            <p:cNvPr id="22" name="그림 21" descr="스크린샷, 다채로움, 그래픽, 직사각형이(가) 표시된 사진&#10;&#10;자동 생성된 설명">
              <a:extLst>
                <a:ext uri="{FF2B5EF4-FFF2-40B4-BE49-F238E27FC236}">
                  <a16:creationId xmlns:a16="http://schemas.microsoft.com/office/drawing/2014/main" id="{4A90B1BE-2603-47CA-B837-C70B11DD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63" y="5100549"/>
              <a:ext cx="1080866" cy="1080866"/>
            </a:xfrm>
            <a:prstGeom prst="rect">
              <a:avLst/>
            </a:prstGeom>
          </p:spPr>
        </p:pic>
      </p:grp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6CFB83A8-2363-4777-ABAA-AB4F27EC44CA}"/>
              </a:ext>
            </a:extLst>
          </p:cNvPr>
          <p:cNvCxnSpPr>
            <a:endCxn id="21" idx="1"/>
          </p:cNvCxnSpPr>
          <p:nvPr/>
        </p:nvCxnSpPr>
        <p:spPr>
          <a:xfrm flipV="1">
            <a:off x="6295986" y="3995186"/>
            <a:ext cx="2493355" cy="925271"/>
          </a:xfrm>
          <a:prstGeom prst="bentConnector3">
            <a:avLst>
              <a:gd name="adj1" fmla="val 38886"/>
            </a:avLst>
          </a:prstGeom>
          <a:ln w="2540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9B972436-897E-4B0C-9B0F-0668907F28B3}"/>
              </a:ext>
            </a:extLst>
          </p:cNvPr>
          <p:cNvCxnSpPr>
            <a:cxnSpLocks/>
            <a:stCxn id="29" idx="3"/>
            <a:endCxn id="22" idx="1"/>
          </p:cNvCxnSpPr>
          <p:nvPr/>
        </p:nvCxnSpPr>
        <p:spPr>
          <a:xfrm>
            <a:off x="5921623" y="4919903"/>
            <a:ext cx="2867718" cy="365967"/>
          </a:xfrm>
          <a:prstGeom prst="bentConnector3">
            <a:avLst>
              <a:gd name="adj1" fmla="val 47101"/>
            </a:avLst>
          </a:prstGeom>
          <a:ln w="2540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540911D-EDAD-45BB-9ECB-3C5DFFE33802}"/>
              </a:ext>
            </a:extLst>
          </p:cNvPr>
          <p:cNvGrpSpPr/>
          <p:nvPr/>
        </p:nvGrpSpPr>
        <p:grpSpPr>
          <a:xfrm>
            <a:off x="5016021" y="3669354"/>
            <a:ext cx="1154545" cy="1600381"/>
            <a:chOff x="5873155" y="4248726"/>
            <a:chExt cx="1154545" cy="1600381"/>
          </a:xfrm>
        </p:grpSpPr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C77961D4-EC24-46E7-B704-016D71549EEB}"/>
                </a:ext>
              </a:extLst>
            </p:cNvPr>
            <p:cNvGrpSpPr/>
            <p:nvPr/>
          </p:nvGrpSpPr>
          <p:grpSpPr>
            <a:xfrm>
              <a:off x="5873155" y="4248726"/>
              <a:ext cx="1154545" cy="1600381"/>
              <a:chOff x="5394037" y="4491502"/>
              <a:chExt cx="1154545" cy="1600381"/>
            </a:xfrm>
          </p:grpSpPr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7B387B18-EA93-4257-9403-3AF9B9B14223}"/>
                  </a:ext>
                </a:extLst>
              </p:cNvPr>
              <p:cNvSpPr/>
              <p:nvPr/>
            </p:nvSpPr>
            <p:spPr>
              <a:xfrm>
                <a:off x="5394037" y="4491502"/>
                <a:ext cx="1154545" cy="160038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altLang="ko-KR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7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SmartNIC</a:t>
                </a:r>
                <a:endParaRPr lang="ko-KR" alt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그림 28" descr="스크린샷, 그래픽, 그래픽 디자인, 만화 영화이(가) 표시된 사진&#10;&#10;자동 생성된 설명">
                <a:extLst>
                  <a:ext uri="{FF2B5EF4-FFF2-40B4-BE49-F238E27FC236}">
                    <a16:creationId xmlns:a16="http://schemas.microsoft.com/office/drawing/2014/main" id="{B785465B-72E6-4D4C-9788-E6ADFA6CBA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326" y="5422394"/>
                <a:ext cx="639313" cy="639313"/>
              </a:xfrm>
              <a:prstGeom prst="rect">
                <a:avLst/>
              </a:prstGeom>
            </p:spPr>
          </p:pic>
        </p:grpSp>
        <p:pic>
          <p:nvPicPr>
            <p:cNvPr id="27" name="그림 26" descr="스크린샷, 그래픽, 직사각형, 다채로움이(가) 표시된 사진&#10;&#10;자동 생성된 설명">
              <a:extLst>
                <a:ext uri="{FF2B5EF4-FFF2-40B4-BE49-F238E27FC236}">
                  <a16:creationId xmlns:a16="http://schemas.microsoft.com/office/drawing/2014/main" id="{17B1A1A5-77A5-47A2-A11A-72FBBA312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654" y="4335621"/>
              <a:ext cx="524895" cy="524895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9FC99F2-6BBC-4D97-89CB-C6E2E352BDD6}"/>
              </a:ext>
            </a:extLst>
          </p:cNvPr>
          <p:cNvSpPr txBox="1"/>
          <p:nvPr/>
        </p:nvSpPr>
        <p:spPr>
          <a:xfrm>
            <a:off x="5015795" y="3302468"/>
            <a:ext cx="1154771" cy="3753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L7 LB</a:t>
            </a:r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AD191C1C-B9BE-4B06-A309-1CD7C0720C65}"/>
              </a:ext>
            </a:extLst>
          </p:cNvPr>
          <p:cNvSpPr/>
          <p:nvPr/>
        </p:nvSpPr>
        <p:spPr>
          <a:xfrm>
            <a:off x="7412569" y="3468051"/>
            <a:ext cx="1011284" cy="360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A</a:t>
            </a:r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6BD96D59-7E05-486A-8F23-420792964D82}"/>
              </a:ext>
            </a:extLst>
          </p:cNvPr>
          <p:cNvSpPr/>
          <p:nvPr/>
        </p:nvSpPr>
        <p:spPr>
          <a:xfrm>
            <a:off x="7470123" y="3522194"/>
            <a:ext cx="1011284" cy="360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A</a:t>
            </a:r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E1A17E87-27F4-4580-9BC9-3D977527D497}"/>
              </a:ext>
            </a:extLst>
          </p:cNvPr>
          <p:cNvSpPr/>
          <p:nvPr/>
        </p:nvSpPr>
        <p:spPr>
          <a:xfrm>
            <a:off x="7385321" y="4642464"/>
            <a:ext cx="972582" cy="360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</a:t>
            </a:r>
            <a:r>
              <a:rPr lang="en-US" altLang="ko-K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88879802-C115-416C-9093-E4F4B9AF99A3}"/>
              </a:ext>
            </a:extLst>
          </p:cNvPr>
          <p:cNvSpPr/>
          <p:nvPr/>
        </p:nvSpPr>
        <p:spPr>
          <a:xfrm>
            <a:off x="7443307" y="4712043"/>
            <a:ext cx="972582" cy="360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76B813F-7956-43D1-9B6E-ED940AA9E98F}"/>
              </a:ext>
            </a:extLst>
          </p:cNvPr>
          <p:cNvSpPr/>
          <p:nvPr/>
        </p:nvSpPr>
        <p:spPr>
          <a:xfrm>
            <a:off x="7501293" y="4781622"/>
            <a:ext cx="1037435" cy="360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B</a:t>
            </a:r>
            <a:endParaRPr lang="ko-KR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4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2904109-675E-4D95-976F-C4F4C4265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fld id="{3D16D23B-24D6-455E-BBD7-6975BEA16FD4}" type="slidenum">
              <a:rPr lang="ko-KR" altLang="en-US" smtClean="0"/>
              <a:pPr/>
              <a:t>9</a:t>
            </a:fld>
            <a:r>
              <a:rPr lang="en-US" altLang="ko-KR" dirty="0"/>
              <a:t>-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55513BAE-6498-4C39-9A11-5C212D9C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고성능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AI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연산을 위한 네트워크 시스템 기술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98A89B-6023-4640-B43A-4E5ABF2DAE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분산 </a:t>
            </a:r>
            <a:r>
              <a:rPr lang="en-US" altLang="ko-KR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AI </a:t>
            </a:r>
            <a:r>
              <a:rPr lang="ko-KR" altLang="en-US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학습</a:t>
            </a:r>
            <a:r>
              <a:rPr lang="en-US" altLang="ko-KR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/</a:t>
            </a:r>
            <a:r>
              <a:rPr lang="ko-KR" altLang="en-US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추론을 위한 네트워크 시스템 지원 기술</a:t>
            </a:r>
            <a:endParaRPr lang="en-US" altLang="ko-KR" b="1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en-US" altLang="ko-KR" dirty="0" err="1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SmartNIC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또는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FPGA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등을 활용하여 분산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AI 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학습 및 추론 시 데이터 전송의 지연을 최소화하여 전체 성능을 올리는 방법 연구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ARK[NSDI’23]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에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일부 내용 출판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r>
              <a:rPr lang="en-US" altLang="ko-KR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Privacy</a:t>
            </a:r>
            <a:r>
              <a:rPr lang="ko-KR" altLang="en-US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를 고려한 개인화 추천 서비스 설계</a:t>
            </a:r>
            <a:endParaRPr lang="en-US" altLang="ko-KR" b="1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개인화 추천서비스는 개인정보를 활용하지만 특수한 기법으로 연산을 하면 서버가 개인정보를 알 수 없게 계산할 수 있음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. 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또 개인도 서버가 가진 정보를 알아내지 못하게 하면서 추천 서비스를 진행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r>
              <a:rPr lang="ko-KR" altLang="en-US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연산과 </a:t>
            </a:r>
            <a:r>
              <a:rPr lang="en-US" altLang="ko-KR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I/O</a:t>
            </a:r>
            <a:r>
              <a:rPr lang="ko-KR" altLang="en-US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의 적절한 </a:t>
            </a:r>
            <a:r>
              <a:rPr lang="en-US" altLang="ko-KR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fusion</a:t>
            </a:r>
            <a:r>
              <a:rPr lang="ko-KR" altLang="en-US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을 통한 </a:t>
            </a:r>
            <a:r>
              <a:rPr lang="en-US" altLang="ko-KR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AI </a:t>
            </a:r>
            <a:r>
              <a:rPr lang="ko-KR" altLang="en-US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학습</a:t>
            </a:r>
            <a:r>
              <a:rPr lang="en-US" altLang="ko-KR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/</a:t>
            </a:r>
            <a:r>
              <a:rPr lang="ko-KR" altLang="en-US" b="1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추론 성능 향상</a:t>
            </a:r>
            <a:endParaRPr lang="en-US" altLang="ko-KR" b="1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연산과 동시에 수행가능한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I/O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를 적절히 배치하여 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AI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학습</a:t>
            </a:r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/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추론 성능 향상 도모</a:t>
            </a:r>
            <a:endParaRPr lang="en-US" altLang="ko-KR" dirty="0"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lvl="1"/>
            <a:r>
              <a:rPr lang="en-US" altLang="ko-KR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2</a:t>
            </a:r>
            <a:r>
              <a:rPr lang="ko-KR" altLang="en-US" dirty="0"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배 또는 그 이상까지 성능 향상 기대</a:t>
            </a:r>
            <a:endParaRPr lang="ko-KR" altLang="en-US" dirty="0"/>
          </a:p>
        </p:txBody>
      </p: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258CCF0D-0146-48B2-BD17-F31C79431017}"/>
              </a:ext>
            </a:extLst>
          </p:cNvPr>
          <p:cNvGrpSpPr/>
          <p:nvPr/>
        </p:nvGrpSpPr>
        <p:grpSpPr>
          <a:xfrm>
            <a:off x="5095280" y="4338425"/>
            <a:ext cx="6625235" cy="1861342"/>
            <a:chOff x="3649738" y="4432735"/>
            <a:chExt cx="7228488" cy="2149462"/>
          </a:xfrm>
        </p:grpSpPr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1EF9898F-0FB0-4576-9165-5135B4369D3A}"/>
                </a:ext>
              </a:extLst>
            </p:cNvPr>
            <p:cNvGrpSpPr/>
            <p:nvPr/>
          </p:nvGrpSpPr>
          <p:grpSpPr>
            <a:xfrm>
              <a:off x="3649738" y="4432735"/>
              <a:ext cx="7228488" cy="2149462"/>
              <a:chOff x="1584718" y="4425115"/>
              <a:chExt cx="7228488" cy="2149462"/>
            </a:xfrm>
          </p:grpSpPr>
          <p:grpSp>
            <p:nvGrpSpPr>
              <p:cNvPr id="85" name="그룹 84">
                <a:extLst>
                  <a:ext uri="{FF2B5EF4-FFF2-40B4-BE49-F238E27FC236}">
                    <a16:creationId xmlns:a16="http://schemas.microsoft.com/office/drawing/2014/main" id="{C9ADC47E-0938-401E-A974-EBFD449D43C6}"/>
                  </a:ext>
                </a:extLst>
              </p:cNvPr>
              <p:cNvGrpSpPr/>
              <p:nvPr/>
            </p:nvGrpSpPr>
            <p:grpSpPr>
              <a:xfrm>
                <a:off x="1584718" y="4425115"/>
                <a:ext cx="7228488" cy="2149462"/>
                <a:chOff x="3840238" y="4600375"/>
                <a:chExt cx="7228488" cy="2149462"/>
              </a:xfrm>
            </p:grpSpPr>
            <p:sp>
              <p:nvSpPr>
                <p:cNvPr id="53" name="화살표: 아래쪽 52">
                  <a:extLst>
                    <a:ext uri="{FF2B5EF4-FFF2-40B4-BE49-F238E27FC236}">
                      <a16:creationId xmlns:a16="http://schemas.microsoft.com/office/drawing/2014/main" id="{26CC14FA-6AE4-4F36-8BEA-33AE7C09B6CE}"/>
                    </a:ext>
                  </a:extLst>
                </p:cNvPr>
                <p:cNvSpPr/>
                <p:nvPr/>
              </p:nvSpPr>
              <p:spPr>
                <a:xfrm rot="10800000">
                  <a:off x="10204137" y="5138631"/>
                  <a:ext cx="295991" cy="870883"/>
                </a:xfrm>
                <a:prstGeom prst="downArrow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84" name="그룹 83">
                  <a:extLst>
                    <a:ext uri="{FF2B5EF4-FFF2-40B4-BE49-F238E27FC236}">
                      <a16:creationId xmlns:a16="http://schemas.microsoft.com/office/drawing/2014/main" id="{344034DE-A36E-4002-A988-7CF245579AA6}"/>
                    </a:ext>
                  </a:extLst>
                </p:cNvPr>
                <p:cNvGrpSpPr/>
                <p:nvPr/>
              </p:nvGrpSpPr>
              <p:grpSpPr>
                <a:xfrm>
                  <a:off x="3840238" y="4600375"/>
                  <a:ext cx="7228488" cy="2149462"/>
                  <a:chOff x="3840238" y="4600375"/>
                  <a:chExt cx="7228488" cy="2149462"/>
                </a:xfrm>
              </p:grpSpPr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2696BADB-F192-4D2E-BEBA-C605444D32C4}"/>
                      </a:ext>
                    </a:extLst>
                  </p:cNvPr>
                  <p:cNvSpPr txBox="1"/>
                  <p:nvPr/>
                </p:nvSpPr>
                <p:spPr>
                  <a:xfrm>
                    <a:off x="6999713" y="6265261"/>
                    <a:ext cx="1986014" cy="4265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dirty="0"/>
                      <a:t>~10000 cycles</a:t>
                    </a:r>
                    <a:endParaRPr lang="ko-KR" altLang="en-US" dirty="0"/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139E5FB8-8512-4F2F-A401-746A05DE6F67}"/>
                      </a:ext>
                    </a:extLst>
                  </p:cNvPr>
                  <p:cNvSpPr txBox="1"/>
                  <p:nvPr/>
                </p:nvSpPr>
                <p:spPr>
                  <a:xfrm>
                    <a:off x="5482153" y="6309942"/>
                    <a:ext cx="528939" cy="3762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dirty="0"/>
                      <a:t>I/O</a:t>
                    </a:r>
                    <a:endParaRPr lang="ko-KR" altLang="en-US" sz="1400" dirty="0"/>
                  </a:p>
                </p:txBody>
              </p:sp>
              <p:grpSp>
                <p:nvGrpSpPr>
                  <p:cNvPr id="83" name="그룹 82">
                    <a:extLst>
                      <a:ext uri="{FF2B5EF4-FFF2-40B4-BE49-F238E27FC236}">
                        <a16:creationId xmlns:a16="http://schemas.microsoft.com/office/drawing/2014/main" id="{593B571A-C352-4C5D-85AB-043A86791C36}"/>
                      </a:ext>
                    </a:extLst>
                  </p:cNvPr>
                  <p:cNvGrpSpPr/>
                  <p:nvPr/>
                </p:nvGrpSpPr>
                <p:grpSpPr>
                  <a:xfrm>
                    <a:off x="3840238" y="4600375"/>
                    <a:ext cx="7007500" cy="2149462"/>
                    <a:chOff x="3840238" y="4600375"/>
                    <a:chExt cx="7007500" cy="2149462"/>
                  </a:xfrm>
                </p:grpSpPr>
                <p:grpSp>
                  <p:nvGrpSpPr>
                    <p:cNvPr id="38" name="그룹 37">
                      <a:extLst>
                        <a:ext uri="{FF2B5EF4-FFF2-40B4-BE49-F238E27FC236}">
                          <a16:creationId xmlns:a16="http://schemas.microsoft.com/office/drawing/2014/main" id="{A7F5DCF5-A00D-47A1-8B48-5A9A8F308C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40238" y="4600375"/>
                      <a:ext cx="7007500" cy="1555010"/>
                      <a:chOff x="3686562" y="4791436"/>
                      <a:chExt cx="7007500" cy="1555010"/>
                    </a:xfrm>
                  </p:grpSpPr>
                  <p:grpSp>
                    <p:nvGrpSpPr>
                      <p:cNvPr id="33" name="그룹 32">
                        <a:extLst>
                          <a:ext uri="{FF2B5EF4-FFF2-40B4-BE49-F238E27FC236}">
                            <a16:creationId xmlns:a16="http://schemas.microsoft.com/office/drawing/2014/main" id="{15EB2381-2FBF-43DA-84FD-AC4A60D9F23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686562" y="4791436"/>
                        <a:ext cx="7007500" cy="1496115"/>
                        <a:chOff x="3194856" y="4952288"/>
                        <a:chExt cx="7007500" cy="1496115"/>
                      </a:xfrm>
                    </p:grpSpPr>
                    <p:pic>
                      <p:nvPicPr>
                        <p:cNvPr id="28" name="그림 27">
                          <a:extLst>
                            <a:ext uri="{FF2B5EF4-FFF2-40B4-BE49-F238E27FC236}">
                              <a16:creationId xmlns:a16="http://schemas.microsoft.com/office/drawing/2014/main" id="{15E83175-867C-4A35-8E76-3FD0B2007E1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194856" y="4952288"/>
                          <a:ext cx="811069" cy="811068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30" name="그룹 29">
                          <a:extLst>
                            <a:ext uri="{FF2B5EF4-FFF2-40B4-BE49-F238E27FC236}">
                              <a16:creationId xmlns:a16="http://schemas.microsoft.com/office/drawing/2014/main" id="{19189CC6-0F8F-4796-82E8-8FA829DCCFC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145923" y="5115886"/>
                          <a:ext cx="6056433" cy="1332517"/>
                          <a:chOff x="2880209" y="5109806"/>
                          <a:chExt cx="6056433" cy="1332517"/>
                        </a:xfrm>
                      </p:grpSpPr>
                      <p:grpSp>
                        <p:nvGrpSpPr>
                          <p:cNvPr id="24" name="그룹 23">
                            <a:extLst>
                              <a:ext uri="{FF2B5EF4-FFF2-40B4-BE49-F238E27FC236}">
                                <a16:creationId xmlns:a16="http://schemas.microsoft.com/office/drawing/2014/main" id="{687FA01F-C2CF-4008-A2FA-71BEF17ADCC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880209" y="5109806"/>
                            <a:ext cx="6056433" cy="928348"/>
                            <a:chOff x="1837426" y="5109806"/>
                            <a:chExt cx="9531546" cy="928348"/>
                          </a:xfrm>
                        </p:grpSpPr>
                        <p:sp>
                          <p:nvSpPr>
                            <p:cNvPr id="16" name="직사각형 15">
                              <a:extLst>
                                <a:ext uri="{FF2B5EF4-FFF2-40B4-BE49-F238E27FC236}">
                                  <a16:creationId xmlns:a16="http://schemas.microsoft.com/office/drawing/2014/main" id="{A40911EC-8F71-4E2E-9883-28BAC6BA92C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37426" y="5151895"/>
                              <a:ext cx="9531546" cy="274119"/>
                            </a:xfrm>
                            <a:prstGeom prst="rect">
                              <a:avLst/>
                            </a:prstGeom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17" name="화살표: 아래쪽 16">
                              <a:extLst>
                                <a:ext uri="{FF2B5EF4-FFF2-40B4-BE49-F238E27FC236}">
                                  <a16:creationId xmlns:a16="http://schemas.microsoft.com/office/drawing/2014/main" id="{83B1C258-5525-4F0A-9801-071AA70D48E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337759" y="5546786"/>
                              <a:ext cx="465827" cy="424017"/>
                            </a:xfrm>
                            <a:prstGeom prst="downArrow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20" name="화살표: 아래쪽 19">
                              <a:extLst>
                                <a:ext uri="{FF2B5EF4-FFF2-40B4-BE49-F238E27FC236}">
                                  <a16:creationId xmlns:a16="http://schemas.microsoft.com/office/drawing/2014/main" id="{1DE5F3FC-E3F5-4502-A033-2B0AD8FF25E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10800000">
                              <a:off x="5223832" y="5582289"/>
                              <a:ext cx="465827" cy="424020"/>
                            </a:xfrm>
                            <a:prstGeom prst="downArrow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18" name="직사각형 17">
                              <a:extLst>
                                <a:ext uri="{FF2B5EF4-FFF2-40B4-BE49-F238E27FC236}">
                                  <a16:creationId xmlns:a16="http://schemas.microsoft.com/office/drawing/2014/main" id="{857CC97F-EC8B-4485-9F93-1D31F9E2B3E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450752" y="5157529"/>
                              <a:ext cx="240691" cy="268485"/>
                            </a:xfrm>
                            <a:prstGeom prst="rect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22" name="직사각형 21">
                              <a:extLst>
                                <a:ext uri="{FF2B5EF4-FFF2-40B4-BE49-F238E27FC236}">
                                  <a16:creationId xmlns:a16="http://schemas.microsoft.com/office/drawing/2014/main" id="{03CC8CBB-263D-4E05-B021-CB08BA89B81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737784" y="5153386"/>
                              <a:ext cx="238819" cy="268485"/>
                            </a:xfrm>
                            <a:prstGeom prst="rect">
                              <a:avLst/>
                            </a:prstGeom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ko-KR" altLang="en-US" dirty="0"/>
                            </a:p>
                          </p:txBody>
                        </p:sp>
                        <p:sp>
                          <p:nvSpPr>
                            <p:cNvPr id="19" name="TextBox 18">
                              <a:extLst>
                                <a:ext uri="{FF2B5EF4-FFF2-40B4-BE49-F238E27FC236}">
                                  <a16:creationId xmlns:a16="http://schemas.microsoft.com/office/drawing/2014/main" id="{F3017BCB-957E-4E16-AA6D-F7729D8BDE95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6312455" y="5109806"/>
                              <a:ext cx="2452131" cy="35541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altLang="ko-KR" sz="1400" dirty="0"/>
                                <a:t>“Compute”</a:t>
                              </a:r>
                              <a:endParaRPr lang="ko-KR" altLang="en-US" sz="1400" dirty="0"/>
                            </a:p>
                          </p:txBody>
                        </p:sp>
                        <p:sp>
                          <p:nvSpPr>
                            <p:cNvPr id="21" name="왼쪽 중괄호 20">
                              <a:extLst>
                                <a:ext uri="{FF2B5EF4-FFF2-40B4-BE49-F238E27FC236}">
                                  <a16:creationId xmlns:a16="http://schemas.microsoft.com/office/drawing/2014/main" id="{F70D7D1E-44C1-4EB9-AA27-8B5046D71DD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16200000">
                              <a:off x="3937650" y="4099054"/>
                              <a:ext cx="194706" cy="2882649"/>
                            </a:xfrm>
                            <a:prstGeom prst="leftBrace">
                              <a:avLst/>
                            </a:prstGeom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23" name="TextBox 22">
                              <a:extLst>
                                <a:ext uri="{FF2B5EF4-FFF2-40B4-BE49-F238E27FC236}">
                                  <a16:creationId xmlns:a16="http://schemas.microsoft.com/office/drawing/2014/main" id="{47E8C1B0-9C3E-4951-99EE-22D68FDA518F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129348" y="5624280"/>
                              <a:ext cx="1888169" cy="413874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altLang="ko-KR" sz="1600" dirty="0"/>
                                <a:t>290cycles</a:t>
                              </a:r>
                              <a:endParaRPr lang="ko-KR" altLang="en-US" sz="1600" dirty="0"/>
                            </a:p>
                          </p:txBody>
                        </p:sp>
                      </p:grpSp>
                      <p:sp>
                        <p:nvSpPr>
                          <p:cNvPr id="29" name="TextBox 28">
                            <a:extLst>
                              <a:ext uri="{FF2B5EF4-FFF2-40B4-BE49-F238E27FC236}">
                                <a16:creationId xmlns:a16="http://schemas.microsoft.com/office/drawing/2014/main" id="{9B3D8F9E-4BB2-4AE4-8BA1-E7BC156ECC7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521094" y="6066073"/>
                            <a:ext cx="1503191" cy="37625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altLang="ko-KR" sz="1400" dirty="0"/>
                              <a:t>mem access</a:t>
                            </a:r>
                            <a:endParaRPr lang="ko-KR" altLang="en-US" sz="1400" dirty="0"/>
                          </a:p>
                        </p:txBody>
                      </p:sp>
                    </p:grpSp>
                  </p:grpSp>
                  <p:pic>
                    <p:nvPicPr>
                      <p:cNvPr id="36" name="그림 35">
                        <a:extLst>
                          <a:ext uri="{FF2B5EF4-FFF2-40B4-BE49-F238E27FC236}">
                            <a16:creationId xmlns:a16="http://schemas.microsoft.com/office/drawing/2014/main" id="{29DA1192-56CA-459F-A722-CBCEBB613CE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44539" y="5803796"/>
                        <a:ext cx="542650" cy="54265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65" name="그룹 64">
                      <a:extLst>
                        <a:ext uri="{FF2B5EF4-FFF2-40B4-BE49-F238E27FC236}">
                          <a16:creationId xmlns:a16="http://schemas.microsoft.com/office/drawing/2014/main" id="{112F5F67-C294-4D54-973A-4BD3778733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98215" y="6207187"/>
                      <a:ext cx="5686967" cy="542650"/>
                      <a:chOff x="4998215" y="6207187"/>
                      <a:chExt cx="5686967" cy="542650"/>
                    </a:xfrm>
                  </p:grpSpPr>
                  <p:pic>
                    <p:nvPicPr>
                      <p:cNvPr id="59" name="그림 58">
                        <a:extLst>
                          <a:ext uri="{FF2B5EF4-FFF2-40B4-BE49-F238E27FC236}">
                            <a16:creationId xmlns:a16="http://schemas.microsoft.com/office/drawing/2014/main" id="{7E60502D-99D4-4EA0-8D94-03C9B5A847F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8215" y="6207187"/>
                        <a:ext cx="542650" cy="5426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0" name="그림 59">
                        <a:extLst>
                          <a:ext uri="{FF2B5EF4-FFF2-40B4-BE49-F238E27FC236}">
                            <a16:creationId xmlns:a16="http://schemas.microsoft.com/office/drawing/2014/main" id="{223EBA41-8CFB-491D-9D79-CE7F4E165F6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42532" y="6207187"/>
                        <a:ext cx="542650" cy="54265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41" name="그룹 40">
                    <a:extLst>
                      <a:ext uri="{FF2B5EF4-FFF2-40B4-BE49-F238E27FC236}">
                        <a16:creationId xmlns:a16="http://schemas.microsoft.com/office/drawing/2014/main" id="{874B87A9-82DA-45FD-BB69-8E4A87072718}"/>
                      </a:ext>
                    </a:extLst>
                  </p:cNvPr>
                  <p:cNvGrpSpPr/>
                  <p:nvPr/>
                </p:nvGrpSpPr>
                <p:grpSpPr>
                  <a:xfrm>
                    <a:off x="5333630" y="4811695"/>
                    <a:ext cx="610510" cy="268597"/>
                    <a:chOff x="5333630" y="4811695"/>
                    <a:chExt cx="610510" cy="268597"/>
                  </a:xfrm>
                </p:grpSpPr>
                <p:sp>
                  <p:nvSpPr>
                    <p:cNvPr id="61" name="직사각형 60">
                      <a:extLst>
                        <a:ext uri="{FF2B5EF4-FFF2-40B4-BE49-F238E27FC236}">
                          <a16:creationId xmlns:a16="http://schemas.microsoft.com/office/drawing/2014/main" id="{2EA6A50C-CFF1-4F92-AD45-F181CB19E8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33630" y="4811807"/>
                      <a:ext cx="152937" cy="26848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62" name="직사각형 61">
                      <a:extLst>
                        <a:ext uri="{FF2B5EF4-FFF2-40B4-BE49-F238E27FC236}">
                          <a16:creationId xmlns:a16="http://schemas.microsoft.com/office/drawing/2014/main" id="{00AB0CD2-947A-4FDD-B3DC-5DF4DACACD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5264" y="4811696"/>
                      <a:ext cx="152937" cy="26848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63" name="직사각형 62">
                      <a:extLst>
                        <a:ext uri="{FF2B5EF4-FFF2-40B4-BE49-F238E27FC236}">
                          <a16:creationId xmlns:a16="http://schemas.microsoft.com/office/drawing/2014/main" id="{93C384A6-5FE4-4D16-90E3-6D4C6DD71B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1474" y="4811695"/>
                      <a:ext cx="152937" cy="26848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64" name="직사각형 63">
                      <a:extLst>
                        <a:ext uri="{FF2B5EF4-FFF2-40B4-BE49-F238E27FC236}">
                          <a16:creationId xmlns:a16="http://schemas.microsoft.com/office/drawing/2014/main" id="{B64518A5-E39C-4012-9A2A-07A0AC0A60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91203" y="4811695"/>
                      <a:ext cx="152937" cy="26848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grpSp>
                <p:nvGrpSpPr>
                  <p:cNvPr id="71" name="그룹 70">
                    <a:extLst>
                      <a:ext uri="{FF2B5EF4-FFF2-40B4-BE49-F238E27FC236}">
                        <a16:creationId xmlns:a16="http://schemas.microsoft.com/office/drawing/2014/main" id="{4F679297-E53F-4B20-BB2F-BE172D62BEC2}"/>
                      </a:ext>
                    </a:extLst>
                  </p:cNvPr>
                  <p:cNvGrpSpPr/>
                  <p:nvPr/>
                </p:nvGrpSpPr>
                <p:grpSpPr>
                  <a:xfrm>
                    <a:off x="9956284" y="4807441"/>
                    <a:ext cx="610510" cy="268597"/>
                    <a:chOff x="5333630" y="4811695"/>
                    <a:chExt cx="610510" cy="268597"/>
                  </a:xfrm>
                </p:grpSpPr>
                <p:sp>
                  <p:nvSpPr>
                    <p:cNvPr id="72" name="직사각형 71">
                      <a:extLst>
                        <a:ext uri="{FF2B5EF4-FFF2-40B4-BE49-F238E27FC236}">
                          <a16:creationId xmlns:a16="http://schemas.microsoft.com/office/drawing/2014/main" id="{AA121C14-3D7D-40AF-AE9E-2EC138C82A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33630" y="4811807"/>
                      <a:ext cx="152937" cy="26848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73" name="직사각형 72">
                      <a:extLst>
                        <a:ext uri="{FF2B5EF4-FFF2-40B4-BE49-F238E27FC236}">
                          <a16:creationId xmlns:a16="http://schemas.microsoft.com/office/drawing/2014/main" id="{91291B36-36E0-4750-BD31-30ED18E95B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5264" y="4811696"/>
                      <a:ext cx="152937" cy="26848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74" name="직사각형 73">
                      <a:extLst>
                        <a:ext uri="{FF2B5EF4-FFF2-40B4-BE49-F238E27FC236}">
                          <a16:creationId xmlns:a16="http://schemas.microsoft.com/office/drawing/2014/main" id="{F7028618-5491-419C-9564-A25E073A44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1474" y="4811695"/>
                      <a:ext cx="152937" cy="26848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75" name="직사각형 74">
                      <a:extLst>
                        <a:ext uri="{FF2B5EF4-FFF2-40B4-BE49-F238E27FC236}">
                          <a16:creationId xmlns:a16="http://schemas.microsoft.com/office/drawing/2014/main" id="{F7115E43-E6D8-4D4C-BA71-1CEC750DF3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91203" y="4811695"/>
                      <a:ext cx="152937" cy="26848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04D82446-B49B-44D2-9E28-AB46DE175EE1}"/>
                      </a:ext>
                    </a:extLst>
                  </p:cNvPr>
                  <p:cNvSpPr txBox="1"/>
                  <p:nvPr/>
                </p:nvSpPr>
                <p:spPr>
                  <a:xfrm>
                    <a:off x="5909493" y="4688478"/>
                    <a:ext cx="155810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dirty="0"/>
                      <a:t>…</a:t>
                    </a:r>
                    <a:endParaRPr lang="ko-KR" altLang="en-US" dirty="0"/>
                  </a:p>
                </p:txBody>
              </p:sp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35422153-5FDD-4AA4-9A2D-A2D607498A25}"/>
                      </a:ext>
                    </a:extLst>
                  </p:cNvPr>
                  <p:cNvSpPr txBox="1"/>
                  <p:nvPr/>
                </p:nvSpPr>
                <p:spPr>
                  <a:xfrm>
                    <a:off x="8887184" y="4688478"/>
                    <a:ext cx="155810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dirty="0"/>
                      <a:t>…</a:t>
                    </a:r>
                    <a:endParaRPr lang="ko-KR" altLang="en-US" dirty="0"/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3DD79DED-C293-47B3-AB7C-7BE58000B894}"/>
                      </a:ext>
                    </a:extLst>
                  </p:cNvPr>
                  <p:cNvSpPr txBox="1"/>
                  <p:nvPr/>
                </p:nvSpPr>
                <p:spPr>
                  <a:xfrm>
                    <a:off x="10557761" y="4688478"/>
                    <a:ext cx="51096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dirty="0"/>
                      <a:t>…</a:t>
                    </a:r>
                    <a:endParaRPr lang="ko-KR" altLang="en-US" dirty="0"/>
                  </a:p>
                </p:txBody>
              </p:sp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38006433-E7C8-4BB0-86DE-AE7632F28045}"/>
                      </a:ext>
                    </a:extLst>
                  </p:cNvPr>
                  <p:cNvSpPr txBox="1"/>
                  <p:nvPr/>
                </p:nvSpPr>
                <p:spPr>
                  <a:xfrm>
                    <a:off x="4751357" y="4683664"/>
                    <a:ext cx="39322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dirty="0"/>
                      <a:t>…</a:t>
                    </a:r>
                    <a:endParaRPr lang="ko-KR" altLang="en-US" dirty="0"/>
                  </a:p>
                </p:txBody>
              </p:sp>
              <p:sp>
                <p:nvSpPr>
                  <p:cNvPr id="80" name="직사각형 79">
                    <a:extLst>
                      <a:ext uri="{FF2B5EF4-FFF2-40B4-BE49-F238E27FC236}">
                        <a16:creationId xmlns:a16="http://schemas.microsoft.com/office/drawing/2014/main" id="{7C2D034F-9FEF-4AC9-803F-723EB70CA8A7}"/>
                      </a:ext>
                    </a:extLst>
                  </p:cNvPr>
                  <p:cNvSpPr/>
                  <p:nvPr/>
                </p:nvSpPr>
                <p:spPr>
                  <a:xfrm>
                    <a:off x="5030405" y="4811695"/>
                    <a:ext cx="152937" cy="26848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1" name="왼쪽 중괄호 80">
                    <a:extLst>
                      <a:ext uri="{FF2B5EF4-FFF2-40B4-BE49-F238E27FC236}">
                        <a16:creationId xmlns:a16="http://schemas.microsoft.com/office/drawing/2014/main" id="{9635CE8D-A9C3-46F6-9341-69C1210CB29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708760" y="3652371"/>
                    <a:ext cx="183397" cy="5055530"/>
                  </a:xfrm>
                  <a:prstGeom prst="leftBrac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pic>
              <p:nvPicPr>
                <p:cNvPr id="82" name="그림 81">
                  <a:extLst>
                    <a:ext uri="{FF2B5EF4-FFF2-40B4-BE49-F238E27FC236}">
                      <a16:creationId xmlns:a16="http://schemas.microsoft.com/office/drawing/2014/main" id="{9514492D-A8D2-453C-9200-43655FBA21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26706" y="5649391"/>
                  <a:ext cx="542650" cy="542650"/>
                </a:xfrm>
                <a:prstGeom prst="rect">
                  <a:avLst/>
                </a:prstGeom>
              </p:spPr>
            </p:pic>
          </p:grpSp>
          <p:grpSp>
            <p:nvGrpSpPr>
              <p:cNvPr id="66" name="그룹 65">
                <a:extLst>
                  <a:ext uri="{FF2B5EF4-FFF2-40B4-BE49-F238E27FC236}">
                    <a16:creationId xmlns:a16="http://schemas.microsoft.com/office/drawing/2014/main" id="{FAAA17C1-9FF8-4BA7-B81A-8589CA901D4A}"/>
                  </a:ext>
                </a:extLst>
              </p:cNvPr>
              <p:cNvGrpSpPr/>
              <p:nvPr/>
            </p:nvGrpSpPr>
            <p:grpSpPr>
              <a:xfrm>
                <a:off x="6957876" y="4636435"/>
                <a:ext cx="602890" cy="268597"/>
                <a:chOff x="5341250" y="4811695"/>
                <a:chExt cx="602890" cy="268597"/>
              </a:xfrm>
            </p:grpSpPr>
            <p:sp>
              <p:nvSpPr>
                <p:cNvPr id="67" name="직사각형 66">
                  <a:extLst>
                    <a:ext uri="{FF2B5EF4-FFF2-40B4-BE49-F238E27FC236}">
                      <a16:creationId xmlns:a16="http://schemas.microsoft.com/office/drawing/2014/main" id="{7C5C99D5-92AA-40DA-A11D-A043CEB80F5F}"/>
                    </a:ext>
                  </a:extLst>
                </p:cNvPr>
                <p:cNvSpPr/>
                <p:nvPr/>
              </p:nvSpPr>
              <p:spPr>
                <a:xfrm>
                  <a:off x="5341250" y="4811807"/>
                  <a:ext cx="152937" cy="26848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8" name="직사각형 67">
                  <a:extLst>
                    <a:ext uri="{FF2B5EF4-FFF2-40B4-BE49-F238E27FC236}">
                      <a16:creationId xmlns:a16="http://schemas.microsoft.com/office/drawing/2014/main" id="{0AB93A6F-1225-4F5A-BBD7-EF0ADA6C52EA}"/>
                    </a:ext>
                  </a:extLst>
                </p:cNvPr>
                <p:cNvSpPr/>
                <p:nvPr/>
              </p:nvSpPr>
              <p:spPr>
                <a:xfrm>
                  <a:off x="5492884" y="4811696"/>
                  <a:ext cx="152937" cy="26848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" name="직사각형 68">
                  <a:extLst>
                    <a:ext uri="{FF2B5EF4-FFF2-40B4-BE49-F238E27FC236}">
                      <a16:creationId xmlns:a16="http://schemas.microsoft.com/office/drawing/2014/main" id="{194E481B-D8B5-484A-A474-B72ACA7BDA19}"/>
                    </a:ext>
                  </a:extLst>
                </p:cNvPr>
                <p:cNvSpPr/>
                <p:nvPr/>
              </p:nvSpPr>
              <p:spPr>
                <a:xfrm>
                  <a:off x="5641474" y="4811695"/>
                  <a:ext cx="152937" cy="26848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" name="직사각형 69">
                  <a:extLst>
                    <a:ext uri="{FF2B5EF4-FFF2-40B4-BE49-F238E27FC236}">
                      <a16:creationId xmlns:a16="http://schemas.microsoft.com/office/drawing/2014/main" id="{48496B9C-6126-4060-94E3-004EE22618EB}"/>
                    </a:ext>
                  </a:extLst>
                </p:cNvPr>
                <p:cNvSpPr/>
                <p:nvPr/>
              </p:nvSpPr>
              <p:spPr>
                <a:xfrm>
                  <a:off x="5791203" y="4811695"/>
                  <a:ext cx="152937" cy="26848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49A6CEA-FFF7-4002-8068-FD9694E7AC6F}"/>
                </a:ext>
              </a:extLst>
            </p:cNvPr>
            <p:cNvSpPr txBox="1"/>
            <p:nvPr/>
          </p:nvSpPr>
          <p:spPr>
            <a:xfrm>
              <a:off x="4826459" y="5561799"/>
              <a:ext cx="523905" cy="319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</a:rPr>
                <a:t>HBM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FED15D7-78CF-4D33-B4BE-C6287FF92E65}"/>
                </a:ext>
              </a:extLst>
            </p:cNvPr>
            <p:cNvSpPr txBox="1"/>
            <p:nvPr/>
          </p:nvSpPr>
          <p:spPr>
            <a:xfrm>
              <a:off x="4825878" y="6166196"/>
              <a:ext cx="886386" cy="319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</a:rPr>
                <a:t>Host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9C28B6A-A20B-41E4-A112-B88CA65F1769}"/>
                </a:ext>
              </a:extLst>
            </p:cNvPr>
            <p:cNvSpPr txBox="1"/>
            <p:nvPr/>
          </p:nvSpPr>
          <p:spPr>
            <a:xfrm>
              <a:off x="6654950" y="5591788"/>
              <a:ext cx="523905" cy="319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</a:rPr>
                <a:t>HBM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F100621-D53C-46A1-9BED-55D84AAC3001}"/>
                </a:ext>
              </a:extLst>
            </p:cNvPr>
            <p:cNvSpPr txBox="1"/>
            <p:nvPr/>
          </p:nvSpPr>
          <p:spPr>
            <a:xfrm>
              <a:off x="9974892" y="6158576"/>
              <a:ext cx="886386" cy="319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</a:rPr>
                <a:t>Host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5A9A8680-BD57-4E14-B890-6108272A84D2}"/>
              </a:ext>
            </a:extLst>
          </p:cNvPr>
          <p:cNvSpPr/>
          <p:nvPr/>
        </p:nvSpPr>
        <p:spPr>
          <a:xfrm>
            <a:off x="8003813" y="4523488"/>
            <a:ext cx="140174" cy="232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E89A77AC-976A-4ABE-9529-A3AE5167CC27}"/>
              </a:ext>
            </a:extLst>
          </p:cNvPr>
          <p:cNvSpPr/>
          <p:nvPr/>
        </p:nvSpPr>
        <p:spPr>
          <a:xfrm>
            <a:off x="8003431" y="4519788"/>
            <a:ext cx="140174" cy="232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1FCD2409-1C26-4563-BD0A-03761E2D7D79}"/>
              </a:ext>
            </a:extLst>
          </p:cNvPr>
          <p:cNvSpPr/>
          <p:nvPr/>
        </p:nvSpPr>
        <p:spPr>
          <a:xfrm>
            <a:off x="10979561" y="4519856"/>
            <a:ext cx="140174" cy="232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A4F9F245-806F-45CC-B4E6-D40E44C36DE5}"/>
              </a:ext>
            </a:extLst>
          </p:cNvPr>
          <p:cNvSpPr/>
          <p:nvPr/>
        </p:nvSpPr>
        <p:spPr>
          <a:xfrm>
            <a:off x="10565479" y="4523488"/>
            <a:ext cx="140174" cy="232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9984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파랑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사용자 지정 3">
      <a:majorFont>
        <a:latin typeface="Bahnschrift"/>
        <a:ea typeface="나눔바른고딕"/>
        <a:cs typeface=""/>
      </a:majorFont>
      <a:minorFont>
        <a:latin typeface="Bahnschrift"/>
        <a:ea typeface="나눔바른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8ea1fc7-f953-4aaa-91ec-cf6845fb1fb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B13A780F21B7B348A6680E3144BFCE9C" ma:contentTypeVersion="15" ma:contentTypeDescription="새 문서를 만듭니다." ma:contentTypeScope="" ma:versionID="315e2f9321505756d7459e9716ab0625">
  <xsd:schema xmlns:xsd="http://www.w3.org/2001/XMLSchema" xmlns:xs="http://www.w3.org/2001/XMLSchema" xmlns:p="http://schemas.microsoft.com/office/2006/metadata/properties" xmlns:ns3="98ea1fc7-f953-4aaa-91ec-cf6845fb1fba" xmlns:ns4="8f55a661-4739-4359-9e39-c48271756d25" targetNamespace="http://schemas.microsoft.com/office/2006/metadata/properties" ma:root="true" ma:fieldsID="63fa1282b343a602878bac01e3784c2e" ns3:_="" ns4:_="">
    <xsd:import namespace="98ea1fc7-f953-4aaa-91ec-cf6845fb1fba"/>
    <xsd:import namespace="8f55a661-4739-4359-9e39-c48271756d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a1fc7-f953-4aaa-91ec-cf6845fb1f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5a661-4739-4359-9e39-c48271756d2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69A468-826F-49B5-9C90-6FF5D0BE2C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632342-8CCD-455F-9EC4-BDE933B82809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8f55a661-4739-4359-9e39-c48271756d25"/>
    <ds:schemaRef ds:uri="98ea1fc7-f953-4aaa-91ec-cf6845fb1fba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FB9C563-80BA-4656-AA06-19BE6CDBBC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ea1fc7-f953-4aaa-91ec-cf6845fb1fba"/>
    <ds:schemaRef ds:uri="8f55a661-4739-4359-9e39-c48271756d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23074</TotalTime>
  <Words>1114</Words>
  <Application>Microsoft Office PowerPoint</Application>
  <PresentationFormat>와이드스크린</PresentationFormat>
  <Paragraphs>163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나눔고딕 Light</vt:lpstr>
      <vt:lpstr>나눔바른고딕</vt:lpstr>
      <vt:lpstr>나눔바른고딕 Light</vt:lpstr>
      <vt:lpstr>Arial</vt:lpstr>
      <vt:lpstr>Bahnschrift</vt:lpstr>
      <vt:lpstr>Bahnschrift Light</vt:lpstr>
      <vt:lpstr>Times New Roman</vt:lpstr>
      <vt:lpstr>Wingdings</vt:lpstr>
      <vt:lpstr>맑은 고딕</vt:lpstr>
      <vt:lpstr>1_Office 테마</vt:lpstr>
      <vt:lpstr>Introduction to T-Networking Lab at SNU</vt:lpstr>
      <vt:lpstr>박경수 교수: 랩 리더 약력</vt:lpstr>
      <vt:lpstr>박사 졸업생 및 대표 실적</vt:lpstr>
      <vt:lpstr>주요 연구 실적</vt:lpstr>
      <vt:lpstr>어떤 연구를 하나요?</vt:lpstr>
      <vt:lpstr>고성능 네트워크 시스템 설계 및 구현 연구 I</vt:lpstr>
      <vt:lpstr>고성능 네트워크 시스템 설계 및 구현 연구 II</vt:lpstr>
      <vt:lpstr>고성능 네트워크 시스템 설계 및 구현 연구 III</vt:lpstr>
      <vt:lpstr>고성능 AI 연산을 위한 네트워크 시스템 기술</vt:lpstr>
      <vt:lpstr>어떤 종류의 연구를 지향하나요?</vt:lpstr>
      <vt:lpstr>랩에서의 생활은 어떤가요?</vt:lpstr>
      <vt:lpstr>T-Networking Lab에 관심이 있으면?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Junghan Yoon</dc:creator>
  <cp:lastModifiedBy>kyoungsoo</cp:lastModifiedBy>
  <cp:revision>1355</cp:revision>
  <dcterms:created xsi:type="dcterms:W3CDTF">2021-01-21T16:27:59Z</dcterms:created>
  <dcterms:modified xsi:type="dcterms:W3CDTF">2024-03-31T09:20:28Z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0x010100B13A780F21B7B348A6680E3144BFCE9C</vt:lpwstr>
  </property>
</Properties>
</file>